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2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6"/>
  </p:notesMasterIdLst>
  <p:sldIdLst>
    <p:sldId id="379" r:id="rId2"/>
    <p:sldId id="597" r:id="rId3"/>
    <p:sldId id="389" r:id="rId4"/>
    <p:sldId id="595" r:id="rId5"/>
    <p:sldId id="435" r:id="rId6"/>
    <p:sldId id="584" r:id="rId7"/>
    <p:sldId id="403" r:id="rId8"/>
    <p:sldId id="598" r:id="rId9"/>
    <p:sldId id="599" r:id="rId10"/>
    <p:sldId id="600" r:id="rId11"/>
    <p:sldId id="603" r:id="rId12"/>
    <p:sldId id="601" r:id="rId13"/>
    <p:sldId id="472" r:id="rId14"/>
    <p:sldId id="604" r:id="rId15"/>
    <p:sldId id="607" r:id="rId16"/>
    <p:sldId id="605" r:id="rId17"/>
    <p:sldId id="606" r:id="rId18"/>
    <p:sldId id="608" r:id="rId19"/>
    <p:sldId id="609" r:id="rId20"/>
    <p:sldId id="610" r:id="rId21"/>
    <p:sldId id="611" r:id="rId22"/>
    <p:sldId id="404" r:id="rId23"/>
    <p:sldId id="612" r:id="rId24"/>
    <p:sldId id="613" r:id="rId25"/>
  </p:sldIdLst>
  <p:sldSz cx="9699625" cy="6858000"/>
  <p:notesSz cx="6858000" cy="9144000"/>
  <p:custDataLst>
    <p:tags r:id="rId27"/>
  </p:custData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05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 Luiz Rocha D' Oliveira" initials="ALRDO" lastIdx="7" clrIdx="0">
    <p:extLst>
      <p:ext uri="{19B8F6BF-5375-455C-9EA6-DF929625EA0E}">
        <p15:presenceInfo xmlns:p15="http://schemas.microsoft.com/office/powerpoint/2012/main" userId="f2f9f53336f2bbce" providerId="Windows Live"/>
      </p:ext>
    </p:extLst>
  </p:cmAuthor>
  <p:cmAuthor id="2" name="IPR - PDI" initials="PDI" lastIdx="10" clrIdx="1">
    <p:extLst>
      <p:ext uri="{19B8F6BF-5375-455C-9EA6-DF929625EA0E}">
        <p15:presenceInfo xmlns:p15="http://schemas.microsoft.com/office/powerpoint/2012/main" userId="IPR - PD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50C8"/>
    <a:srgbClr val="193278"/>
    <a:srgbClr val="FAF0A0"/>
    <a:srgbClr val="F8CBAD"/>
    <a:srgbClr val="FFE699"/>
    <a:srgbClr val="D2D2D2"/>
    <a:srgbClr val="555555"/>
    <a:srgbClr val="FF6400"/>
    <a:srgbClr val="787878"/>
    <a:srgbClr val="00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87" autoAdjust="0"/>
    <p:restoredTop sz="92373" autoAdjust="0"/>
  </p:normalViewPr>
  <p:slideViewPr>
    <p:cSldViewPr snapToGrid="0">
      <p:cViewPr varScale="1">
        <p:scale>
          <a:sx n="102" d="100"/>
          <a:sy n="102" d="100"/>
        </p:scale>
        <p:origin x="1248" y="68"/>
      </p:cViewPr>
      <p:guideLst>
        <p:guide orient="horz" pos="2160"/>
        <p:guide pos="3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1170A-2C26-4422-AF35-F77032D84945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DD57F-5680-4EC3-BF84-47E8CBDD44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6672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DD57F-5680-4EC3-BF84-47E8CBDD44E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8741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8DD57F-5680-4EC3-BF84-47E8CBDD44ED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3116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de cantos arredondados 3"/>
          <p:cNvSpPr/>
          <p:nvPr userDrawn="1"/>
        </p:nvSpPr>
        <p:spPr>
          <a:xfrm>
            <a:off x="329592" y="-685800"/>
            <a:ext cx="3263900" cy="6718300"/>
          </a:xfrm>
          <a:prstGeom prst="roundRect">
            <a:avLst/>
          </a:prstGeom>
          <a:solidFill>
            <a:srgbClr val="142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ine 4"/>
          <p:cNvSpPr>
            <a:spLocks noChangeShapeType="1"/>
          </p:cNvSpPr>
          <p:nvPr userDrawn="1"/>
        </p:nvSpPr>
        <p:spPr bwMode="auto">
          <a:xfrm flipV="1">
            <a:off x="334950" y="6266581"/>
            <a:ext cx="904367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 sz="1909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69" y="4913194"/>
            <a:ext cx="2236562" cy="854202"/>
          </a:xfrm>
          <a:prstGeom prst="rect">
            <a:avLst/>
          </a:prstGeom>
        </p:spPr>
      </p:pic>
      <p:sp>
        <p:nvSpPr>
          <p:cNvPr id="39" name="Espaço Reservado para Texto 38"/>
          <p:cNvSpPr>
            <a:spLocks noGrp="1"/>
          </p:cNvSpPr>
          <p:nvPr>
            <p:ph type="body" sz="quarter" idx="12" hasCustomPrompt="1"/>
          </p:nvPr>
        </p:nvSpPr>
        <p:spPr>
          <a:xfrm>
            <a:off x="3885029" y="508658"/>
            <a:ext cx="5493600" cy="62865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ctr">
              <a:buNone/>
              <a:defRPr lang="pt-BR" sz="1800" b="1" baseline="0" dirty="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/>
            <a:r>
              <a:rPr lang="en-US" noProof="0"/>
              <a:t>Nome do Projeto ou Disciplina ou Macro Grupo de Atividades</a:t>
            </a:r>
          </a:p>
        </p:txBody>
      </p:sp>
      <p:sp>
        <p:nvSpPr>
          <p:cNvPr id="41" name="Espaço Reservado para Texto 40"/>
          <p:cNvSpPr>
            <a:spLocks noGrp="1"/>
          </p:cNvSpPr>
          <p:nvPr>
            <p:ph type="body" sz="quarter" idx="13" hasCustomPrompt="1"/>
          </p:nvPr>
        </p:nvSpPr>
        <p:spPr>
          <a:xfrm>
            <a:off x="3906629" y="1980529"/>
            <a:ext cx="5472000" cy="1639941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3600" b="1"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Título da Apresentação ou Relatório </a:t>
            </a:r>
          </a:p>
        </p:txBody>
      </p:sp>
      <p:sp>
        <p:nvSpPr>
          <p:cNvPr id="43" name="Espaço Reservado para Texto 42"/>
          <p:cNvSpPr>
            <a:spLocks noGrp="1"/>
          </p:cNvSpPr>
          <p:nvPr>
            <p:ph type="body" sz="quarter" idx="14" hasCustomPrompt="1"/>
          </p:nvPr>
        </p:nvSpPr>
        <p:spPr>
          <a:xfrm>
            <a:off x="3906629" y="4049720"/>
            <a:ext cx="5472000" cy="382587"/>
          </a:xfrm>
        </p:spPr>
        <p:txBody>
          <a:bodyPr anchor="t" anchorCtr="0">
            <a:noAutofit/>
          </a:bodyPr>
          <a:lstStyle>
            <a:lvl1pPr marL="0" indent="0" algn="ctr">
              <a:buNone/>
              <a:defRPr sz="1800" b="1" baseline="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Autores</a:t>
            </a:r>
          </a:p>
        </p:txBody>
      </p:sp>
      <p:sp>
        <p:nvSpPr>
          <p:cNvPr id="12" name="Espaço Reservado para Texto 42"/>
          <p:cNvSpPr>
            <a:spLocks noGrp="1"/>
          </p:cNvSpPr>
          <p:nvPr>
            <p:ph type="body" sz="quarter" idx="15" hasCustomPrompt="1"/>
          </p:nvPr>
        </p:nvSpPr>
        <p:spPr>
          <a:xfrm>
            <a:off x="3906629" y="5649913"/>
            <a:ext cx="5472000" cy="382587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600" b="1" baseline="0">
                <a:solidFill>
                  <a:srgbClr val="555555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9740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de cantos arredondados 3"/>
          <p:cNvSpPr/>
          <p:nvPr userDrawn="1"/>
        </p:nvSpPr>
        <p:spPr>
          <a:xfrm>
            <a:off x="329592" y="-685800"/>
            <a:ext cx="3263900" cy="6718300"/>
          </a:xfrm>
          <a:prstGeom prst="roundRect">
            <a:avLst/>
          </a:prstGeom>
          <a:solidFill>
            <a:srgbClr val="1428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Line 4"/>
          <p:cNvSpPr>
            <a:spLocks noChangeShapeType="1"/>
          </p:cNvSpPr>
          <p:nvPr userDrawn="1"/>
        </p:nvSpPr>
        <p:spPr bwMode="auto">
          <a:xfrm flipV="1">
            <a:off x="334950" y="6266581"/>
            <a:ext cx="904367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 sz="1909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69" y="4913194"/>
            <a:ext cx="2236562" cy="854202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54220" y="1753883"/>
            <a:ext cx="5471999" cy="770965"/>
          </a:xfrm>
          <a:prstGeom prst="rect">
            <a:avLst/>
          </a:prstGeom>
        </p:spPr>
        <p:txBody>
          <a:bodyPr vert="horz" wrap="square" lIns="91440" tIns="45720" rIns="91440" bIns="45720" anchor="t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 u="none" kern="1200" spc="0">
                <a:solidFill>
                  <a:srgbClr val="193278">
                    <a:lumMod val="100000"/>
                  </a:srgbClr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193278">
                    <a:lumMod val="10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9244" y="4060198"/>
            <a:ext cx="5471999" cy="1958466"/>
          </a:xfrm>
          <a:prstGeom prst="rect">
            <a:avLst/>
          </a:prstGeom>
        </p:spPr>
        <p:txBody>
          <a:bodyPr vert="horz" wrap="square" lIns="91440" tIns="45720" rIns="91440" bIns="45720" anchor="t" anchorCtr="0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 i="0" u="none" kern="1200" spc="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55555">
                    <a:lumMod val="10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XXXXXXXXX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55555">
                    <a:lumMod val="10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XXXXX@ita. br / (55-12) 3947-6948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55555">
                    <a:lumMod val="10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XXXXXXXXX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55555">
                    <a:lumMod val="10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XXXXX@ita. br / (55-12) 3947-5779</a:t>
            </a:r>
          </a:p>
          <a:p>
            <a:pPr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</a:pPr>
            <a:endParaRPr lang="en-US" sz="1800" b="1" i="0" u="none" kern="1200" spc="0" noProof="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126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334949" y="792000"/>
            <a:ext cx="9043200" cy="5226663"/>
          </a:xfrm>
        </p:spPr>
        <p:txBody>
          <a:bodyPr>
            <a:noAutofit/>
          </a:bodyPr>
          <a:lstStyle>
            <a:lvl1pPr marL="355600" indent="-355600">
              <a:spcAft>
                <a:spcPts val="600"/>
              </a:spcAft>
              <a:buClr>
                <a:srgbClr val="193278"/>
              </a:buClr>
              <a:buSzPct val="120000"/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</a:defRPr>
            </a:lvl1pPr>
            <a:lvl2pPr marL="723900" indent="-266700">
              <a:spcAft>
                <a:spcPts val="600"/>
              </a:spcAft>
              <a:buClr>
                <a:srgbClr val="193278"/>
              </a:buClr>
              <a:buSzPct val="50000"/>
              <a:buFont typeface="Wingdings" panose="05000000000000000000" pitchFamily="2" charset="2"/>
              <a:buChar char="q"/>
              <a:defRPr sz="2000"/>
            </a:lvl2pPr>
            <a:lvl3pPr marL="1143000" indent="-228600">
              <a:spcAft>
                <a:spcPts val="600"/>
              </a:spcAft>
              <a:buClr>
                <a:srgbClr val="193278"/>
              </a:buClr>
              <a:buFont typeface="Calibri" panose="020F0502020204030204" pitchFamily="34" charset="0"/>
              <a:buChar char="–"/>
              <a:defRPr/>
            </a:lvl3pPr>
          </a:lstStyle>
          <a:p>
            <a:pPr lvl="0"/>
            <a:r>
              <a:rPr lang="en-US" noProof="0"/>
              <a:t>Clique para editar o texto mestre</a:t>
            </a:r>
          </a:p>
          <a:p>
            <a:pPr lvl="1"/>
            <a:r>
              <a:rPr lang="en-US" noProof="0"/>
              <a:t>Segundo nível</a:t>
            </a:r>
          </a:p>
          <a:p>
            <a:pPr lvl="2"/>
            <a:r>
              <a:rPr lang="en-US" noProof="0"/>
              <a:t>Terceiro nível</a:t>
            </a:r>
          </a:p>
          <a:p>
            <a:pPr lvl="2"/>
            <a:endParaRPr lang="en-US" noProof="0"/>
          </a:p>
          <a:p>
            <a:pPr lvl="2"/>
            <a:endParaRPr lang="en-US" noProof="0"/>
          </a:p>
          <a:p>
            <a:pPr lvl="2"/>
            <a:endParaRPr lang="en-US" noProof="0"/>
          </a:p>
          <a:p>
            <a:pPr lvl="2"/>
            <a:endParaRPr lang="en-US" noProof="0"/>
          </a:p>
          <a:p>
            <a:pPr lvl="2"/>
            <a:endParaRPr lang="en-US" noProof="0"/>
          </a:p>
          <a:p>
            <a:pPr lvl="2"/>
            <a:endParaRPr lang="en-US" noProof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01" y="6317788"/>
            <a:ext cx="1126302" cy="432000"/>
          </a:xfrm>
          <a:prstGeom prst="rect">
            <a:avLst/>
          </a:prstGeom>
        </p:spPr>
      </p:pic>
      <p:sp>
        <p:nvSpPr>
          <p:cNvPr id="10" name="Line 4"/>
          <p:cNvSpPr>
            <a:spLocks noChangeShapeType="1"/>
          </p:cNvSpPr>
          <p:nvPr userDrawn="1"/>
        </p:nvSpPr>
        <p:spPr bwMode="auto">
          <a:xfrm flipV="1">
            <a:off x="334950" y="6266581"/>
            <a:ext cx="9043679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 sz="1909"/>
          </a:p>
        </p:txBody>
      </p:sp>
      <p:sp>
        <p:nvSpPr>
          <p:cNvPr id="14" name="Retângulo de cantos arredondados 13"/>
          <p:cNvSpPr/>
          <p:nvPr userDrawn="1"/>
        </p:nvSpPr>
        <p:spPr>
          <a:xfrm>
            <a:off x="-375724" y="72000"/>
            <a:ext cx="9975942" cy="576000"/>
          </a:xfrm>
          <a:prstGeom prst="round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spaço Reservado para Texto 16"/>
          <p:cNvSpPr>
            <a:spLocks noGrp="1"/>
          </p:cNvSpPr>
          <p:nvPr>
            <p:ph type="body" sz="quarter" idx="12" hasCustomPrompt="1"/>
          </p:nvPr>
        </p:nvSpPr>
        <p:spPr>
          <a:xfrm>
            <a:off x="334949" y="129279"/>
            <a:ext cx="9043200" cy="461442"/>
          </a:xfrm>
        </p:spPr>
        <p:txBody>
          <a:bodyPr anchor="ctr" anchorCtr="0">
            <a:noAutofit/>
          </a:bodyPr>
          <a:lstStyle>
            <a:lvl1pPr marL="0" indent="0" algn="l" defTabSz="914400" rtl="0" eaLnBrk="1" latinLnBrk="0" hangingPunct="1">
              <a:buNone/>
              <a:defRPr lang="pt-BR" sz="2400" b="1" kern="1200" dirty="0" smtClean="0">
                <a:solidFill>
                  <a:srgbClr val="555555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4949" y="5950424"/>
            <a:ext cx="4598609" cy="230832"/>
          </a:xfrm>
          <a:prstGeom prst="rect">
            <a:avLst/>
          </a:prstGeom>
        </p:spPr>
        <p:txBody>
          <a:bodyPr vert="horz" wrap="square" lIns="0" tIns="0" rIns="0" bIns="45720" anchor="b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kern="1200" spc="0">
                <a:solidFill>
                  <a:schemeClr val="tx1">
                    <a:lumMod val="10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sz="1200" noProof="0"/>
              <a:t>Fonte: [GOME01 ,JOHN10]</a:t>
            </a:r>
          </a:p>
        </p:txBody>
      </p:sp>
    </p:spTree>
    <p:extLst>
      <p:ext uri="{BB962C8B-B14F-4D97-AF65-F5344CB8AC3E}">
        <p14:creationId xmlns:p14="http://schemas.microsoft.com/office/powerpoint/2010/main" val="245052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6849" y="365127"/>
            <a:ext cx="83659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Clique para editar o título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849" y="1825625"/>
            <a:ext cx="83659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Clique para editar o texto mestre</a:t>
            </a:r>
          </a:p>
          <a:p>
            <a:pPr lvl="1"/>
            <a:r>
              <a:rPr lang="en-US" noProof="0"/>
              <a:t>Segundo nível</a:t>
            </a:r>
          </a:p>
          <a:p>
            <a:pPr lvl="2"/>
            <a:r>
              <a:rPr lang="en-US" noProof="0"/>
              <a:t>Terceiro nível</a:t>
            </a:r>
          </a:p>
          <a:p>
            <a:pPr lvl="3"/>
            <a:r>
              <a:rPr lang="en-US" noProof="0"/>
              <a:t>Quarto nível</a:t>
            </a:r>
          </a:p>
          <a:p>
            <a:pPr lvl="4"/>
            <a:r>
              <a:rPr lang="en-US" noProof="0"/>
              <a:t>Quinto nível</a:t>
            </a:r>
          </a:p>
        </p:txBody>
      </p:sp>
      <p:sp>
        <p:nvSpPr>
          <p:cNvPr id="7" name="CaixaDeTexto 1"/>
          <p:cNvSpPr txBox="1">
            <a:spLocks noChangeArrowheads="1"/>
          </p:cNvSpPr>
          <p:nvPr userDrawn="1"/>
        </p:nvSpPr>
        <p:spPr bwMode="auto">
          <a:xfrm>
            <a:off x="7785637" y="6370016"/>
            <a:ext cx="1654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fld id="{5612770C-68E1-459D-9930-865147CE9D8C}" type="slidenum">
              <a:rPr lang="pt-BR" altLang="pt-BR" sz="1800" smtClean="0">
                <a:solidFill>
                  <a:srgbClr val="555555"/>
                </a:solidFill>
                <a:latin typeface="+mn-lt"/>
              </a:rPr>
              <a:pPr algn="r" eaLnBrk="1" hangingPunct="1">
                <a:defRPr/>
              </a:pPr>
              <a:t>‹nº›</a:t>
            </a:fld>
            <a:endParaRPr lang="pt-BR" altLang="pt-BR" sz="1800" dirty="0">
              <a:solidFill>
                <a:srgbClr val="55555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875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0" r:id="rId2"/>
    <p:sldLayoutId id="214748371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tags" Target="../tags/tag65.xml"/><Relationship Id="rId18" Type="http://schemas.openxmlformats.org/officeDocument/2006/relationships/slideLayout" Target="../slideLayouts/slideLayout3.xml"/><Relationship Id="rId3" Type="http://schemas.openxmlformats.org/officeDocument/2006/relationships/tags" Target="../tags/tag55.xml"/><Relationship Id="rId21" Type="http://schemas.openxmlformats.org/officeDocument/2006/relationships/slide" Target="slide7.xml"/><Relationship Id="rId7" Type="http://schemas.openxmlformats.org/officeDocument/2006/relationships/tags" Target="../tags/tag59.xml"/><Relationship Id="rId12" Type="http://schemas.openxmlformats.org/officeDocument/2006/relationships/tags" Target="../tags/tag64.xml"/><Relationship Id="rId17" Type="http://schemas.openxmlformats.org/officeDocument/2006/relationships/tags" Target="../tags/tag69.xml"/><Relationship Id="rId2" Type="http://schemas.openxmlformats.org/officeDocument/2006/relationships/tags" Target="../tags/tag54.xml"/><Relationship Id="rId16" Type="http://schemas.openxmlformats.org/officeDocument/2006/relationships/tags" Target="../tags/tag68.xml"/><Relationship Id="rId20" Type="http://schemas.openxmlformats.org/officeDocument/2006/relationships/slide" Target="slide13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tags" Target="../tags/tag63.xml"/><Relationship Id="rId5" Type="http://schemas.openxmlformats.org/officeDocument/2006/relationships/tags" Target="../tags/tag57.xml"/><Relationship Id="rId15" Type="http://schemas.openxmlformats.org/officeDocument/2006/relationships/tags" Target="../tags/tag67.xml"/><Relationship Id="rId23" Type="http://schemas.openxmlformats.org/officeDocument/2006/relationships/slide" Target="slide3.xml"/><Relationship Id="rId10" Type="http://schemas.openxmlformats.org/officeDocument/2006/relationships/tags" Target="../tags/tag62.xml"/><Relationship Id="rId19" Type="http://schemas.openxmlformats.org/officeDocument/2006/relationships/slide" Target="slide22.xml"/><Relationship Id="rId4" Type="http://schemas.openxmlformats.org/officeDocument/2006/relationships/tags" Target="../tags/tag56.xml"/><Relationship Id="rId9" Type="http://schemas.openxmlformats.org/officeDocument/2006/relationships/tags" Target="../tags/tag61.xml"/><Relationship Id="rId14" Type="http://schemas.openxmlformats.org/officeDocument/2006/relationships/tags" Target="../tags/tag66.xml"/><Relationship Id="rId22" Type="http://schemas.openxmlformats.org/officeDocument/2006/relationships/slide" Target="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a.br/sites/default/files/pages/collection/Resolu%C3%A7ao%20de%20concess%C3%A3o%20de%20bolsas%2001-CR-IPR%202025_0.pdf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.br/en/web/dou/-/portaria-gm-md-n-840-de-14-de-fevereiro-de-2025-613426661" TargetMode="External"/><Relationship Id="rId2" Type="http://schemas.openxmlformats.org/officeDocument/2006/relationships/hyperlink" Target="https://sinaer.dcta.mil.br/images/ngi/Diretrizes_Setoriais/PORTARIA_GM-MD_N_1112_DE_4_DE_MARO_DE_2024_-_PORTARIA_GM-MD_N_1.pdf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a.br/sites/default/files/pages/collection/Pol%C3%ADtica%20de%20Inova%C3%A7%C3%A3o%20do%20ITA_1.pdf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13" Type="http://schemas.openxmlformats.org/officeDocument/2006/relationships/tags" Target="../tags/tag82.xml"/><Relationship Id="rId18" Type="http://schemas.openxmlformats.org/officeDocument/2006/relationships/slideLayout" Target="../slideLayouts/slideLayout3.xml"/><Relationship Id="rId3" Type="http://schemas.openxmlformats.org/officeDocument/2006/relationships/tags" Target="../tags/tag72.xml"/><Relationship Id="rId21" Type="http://schemas.openxmlformats.org/officeDocument/2006/relationships/slide" Target="slide7.xml"/><Relationship Id="rId7" Type="http://schemas.openxmlformats.org/officeDocument/2006/relationships/tags" Target="../tags/tag76.xml"/><Relationship Id="rId12" Type="http://schemas.openxmlformats.org/officeDocument/2006/relationships/tags" Target="../tags/tag81.xml"/><Relationship Id="rId17" Type="http://schemas.openxmlformats.org/officeDocument/2006/relationships/tags" Target="../tags/tag86.xml"/><Relationship Id="rId2" Type="http://schemas.openxmlformats.org/officeDocument/2006/relationships/tags" Target="../tags/tag71.xml"/><Relationship Id="rId16" Type="http://schemas.openxmlformats.org/officeDocument/2006/relationships/tags" Target="../tags/tag85.xml"/><Relationship Id="rId20" Type="http://schemas.openxmlformats.org/officeDocument/2006/relationships/slide" Target="slide13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tags" Target="../tags/tag80.xml"/><Relationship Id="rId5" Type="http://schemas.openxmlformats.org/officeDocument/2006/relationships/tags" Target="../tags/tag74.xml"/><Relationship Id="rId15" Type="http://schemas.openxmlformats.org/officeDocument/2006/relationships/tags" Target="../tags/tag84.xml"/><Relationship Id="rId23" Type="http://schemas.openxmlformats.org/officeDocument/2006/relationships/slide" Target="slide3.xml"/><Relationship Id="rId10" Type="http://schemas.openxmlformats.org/officeDocument/2006/relationships/tags" Target="../tags/tag79.xml"/><Relationship Id="rId19" Type="http://schemas.openxmlformats.org/officeDocument/2006/relationships/slide" Target="slide22.xml"/><Relationship Id="rId4" Type="http://schemas.openxmlformats.org/officeDocument/2006/relationships/tags" Target="../tags/tag73.xml"/><Relationship Id="rId9" Type="http://schemas.openxmlformats.org/officeDocument/2006/relationships/tags" Target="../tags/tag78.xml"/><Relationship Id="rId14" Type="http://schemas.openxmlformats.org/officeDocument/2006/relationships/tags" Target="../tags/tag83.xml"/><Relationship Id="rId22" Type="http://schemas.openxmlformats.org/officeDocument/2006/relationships/slide" Target="slide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wesleyro@ita.br" TargetMode="External"/><Relationship Id="rId2" Type="http://schemas.openxmlformats.org/officeDocument/2006/relationships/hyperlink" Target="mailto:ronnie@ita.b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slideLayout" Target="../slideLayouts/slideLayout3.xml"/><Relationship Id="rId3" Type="http://schemas.openxmlformats.org/officeDocument/2006/relationships/tags" Target="../tags/tag4.xml"/><Relationship Id="rId21" Type="http://schemas.openxmlformats.org/officeDocument/2006/relationships/slide" Target="slide7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slide" Target="slide1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slide" Target="slide3.xml"/><Relationship Id="rId10" Type="http://schemas.openxmlformats.org/officeDocument/2006/relationships/tags" Target="../tags/tag11.xml"/><Relationship Id="rId19" Type="http://schemas.openxmlformats.org/officeDocument/2006/relationships/slide" Target="slide22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tags" Target="../tags/tag31.xml"/><Relationship Id="rId18" Type="http://schemas.openxmlformats.org/officeDocument/2006/relationships/slideLayout" Target="../slideLayouts/slideLayout3.xml"/><Relationship Id="rId3" Type="http://schemas.openxmlformats.org/officeDocument/2006/relationships/tags" Target="../tags/tag21.xml"/><Relationship Id="rId21" Type="http://schemas.openxmlformats.org/officeDocument/2006/relationships/slide" Target="slide7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17" Type="http://schemas.openxmlformats.org/officeDocument/2006/relationships/tags" Target="../tags/tag35.xml"/><Relationship Id="rId2" Type="http://schemas.openxmlformats.org/officeDocument/2006/relationships/tags" Target="../tags/tag20.xml"/><Relationship Id="rId16" Type="http://schemas.openxmlformats.org/officeDocument/2006/relationships/tags" Target="../tags/tag34.xml"/><Relationship Id="rId20" Type="http://schemas.openxmlformats.org/officeDocument/2006/relationships/slide" Target="slide13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5" Type="http://schemas.openxmlformats.org/officeDocument/2006/relationships/tags" Target="../tags/tag33.xml"/><Relationship Id="rId23" Type="http://schemas.openxmlformats.org/officeDocument/2006/relationships/slide" Target="slide3.xml"/><Relationship Id="rId10" Type="http://schemas.openxmlformats.org/officeDocument/2006/relationships/tags" Target="../tags/tag28.xml"/><Relationship Id="rId19" Type="http://schemas.openxmlformats.org/officeDocument/2006/relationships/slide" Target="slide22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tags" Target="../tags/tag32.xml"/><Relationship Id="rId22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tags" Target="../tags/tag48.xml"/><Relationship Id="rId18" Type="http://schemas.openxmlformats.org/officeDocument/2006/relationships/slideLayout" Target="../slideLayouts/slideLayout3.xml"/><Relationship Id="rId3" Type="http://schemas.openxmlformats.org/officeDocument/2006/relationships/tags" Target="../tags/tag38.xml"/><Relationship Id="rId21" Type="http://schemas.openxmlformats.org/officeDocument/2006/relationships/slide" Target="slide7.xml"/><Relationship Id="rId7" Type="http://schemas.openxmlformats.org/officeDocument/2006/relationships/tags" Target="../tags/tag42.xml"/><Relationship Id="rId12" Type="http://schemas.openxmlformats.org/officeDocument/2006/relationships/tags" Target="../tags/tag47.xml"/><Relationship Id="rId17" Type="http://schemas.openxmlformats.org/officeDocument/2006/relationships/tags" Target="../tags/tag52.xml"/><Relationship Id="rId2" Type="http://schemas.openxmlformats.org/officeDocument/2006/relationships/tags" Target="../tags/tag37.xml"/><Relationship Id="rId16" Type="http://schemas.openxmlformats.org/officeDocument/2006/relationships/tags" Target="../tags/tag51.xml"/><Relationship Id="rId20" Type="http://schemas.openxmlformats.org/officeDocument/2006/relationships/slide" Target="slide13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tags" Target="../tags/tag46.xml"/><Relationship Id="rId5" Type="http://schemas.openxmlformats.org/officeDocument/2006/relationships/tags" Target="../tags/tag40.xml"/><Relationship Id="rId15" Type="http://schemas.openxmlformats.org/officeDocument/2006/relationships/tags" Target="../tags/tag50.xml"/><Relationship Id="rId23" Type="http://schemas.openxmlformats.org/officeDocument/2006/relationships/slide" Target="slide3.xml"/><Relationship Id="rId10" Type="http://schemas.openxmlformats.org/officeDocument/2006/relationships/tags" Target="../tags/tag45.xml"/><Relationship Id="rId19" Type="http://schemas.openxmlformats.org/officeDocument/2006/relationships/slide" Target="slide22.xml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tags" Target="../tags/tag49.xml"/><Relationship Id="rId22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/>
              <a:t>Apresentação de Proposta de Projeto ao                 Conselho de Projetos e Relacionamento          Institucional (CPRI)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906629" y="1988309"/>
            <a:ext cx="5472000" cy="1639941"/>
          </a:xfrm>
        </p:spPr>
        <p:txBody>
          <a:bodyPr/>
          <a:lstStyle/>
          <a:p>
            <a:r>
              <a:rPr lang="pt-BR" noProof="0" dirty="0"/>
              <a:t>Título do Projeto</a:t>
            </a:r>
          </a:p>
          <a:p>
            <a:r>
              <a:rPr lang="pt-BR" i="1" noProof="0" dirty="0">
                <a:solidFill>
                  <a:srgbClr val="555555"/>
                </a:solidFill>
              </a:rPr>
              <a:t>(Acrônimo)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noProof="0" dirty="0"/>
              <a:t>Nomes do(s) Autor(es)</a:t>
            </a:r>
          </a:p>
          <a:p>
            <a:endParaRPr lang="pt-BR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noProof="0" dirty="0"/>
              <a:t>DD-MM-AAAA</a:t>
            </a:r>
          </a:p>
        </p:txBody>
      </p:sp>
    </p:spTree>
    <p:extLst>
      <p:ext uri="{BB962C8B-B14F-4D97-AF65-F5344CB8AC3E}">
        <p14:creationId xmlns:p14="http://schemas.microsoft.com/office/powerpoint/2010/main" val="250890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86935-5302-CB81-AA55-DC962064D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D74C6A2-5D2E-A9B4-0CE5-E0163C2BD7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Resumo do Pacote de Trabalho</a:t>
            </a:r>
          </a:p>
          <a:p>
            <a:pPr lvl="1"/>
            <a:r>
              <a:rPr lang="pt-BR" dirty="0"/>
              <a:t>Atividades Principais (conforme EAP)</a:t>
            </a:r>
          </a:p>
          <a:p>
            <a:pPr lvl="1"/>
            <a:r>
              <a:rPr lang="pt-BR" dirty="0"/>
              <a:t>Materiais e Métodos (combinar texto e imagens)</a:t>
            </a:r>
          </a:p>
          <a:p>
            <a:pPr lvl="1"/>
            <a:r>
              <a:rPr lang="pt-BR" dirty="0"/>
              <a:t>Entregáveis</a:t>
            </a:r>
          </a:p>
          <a:p>
            <a:pPr lvl="1"/>
            <a:r>
              <a:rPr lang="pt-BR" dirty="0"/>
              <a:t>Tempo Total do Pacote de Trabalho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921D0A-F423-6317-35D7-65B423045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/>
              <a:t>WP... </a:t>
            </a:r>
            <a:r>
              <a:rPr lang="pt-BR" b="0" i="1" noProof="0" dirty="0"/>
              <a:t>Título do Pacote de Trabalho ...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0028E4-50EF-00A6-26B7-D0C5E435E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808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EE978-2DFE-AB89-E972-3A76E7BF8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031197A-3F23-1EE4-599E-0F149A7A49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Resumo do Pacote de Trabalho</a:t>
            </a:r>
          </a:p>
          <a:p>
            <a:pPr lvl="1"/>
            <a:r>
              <a:rPr lang="pt-BR" dirty="0"/>
              <a:t>Atividades Principais (conforme EAP)</a:t>
            </a:r>
          </a:p>
          <a:p>
            <a:pPr lvl="1"/>
            <a:r>
              <a:rPr lang="pt-BR" dirty="0"/>
              <a:t>Materiais e Métodos (combinar texto e imagens)</a:t>
            </a:r>
          </a:p>
          <a:p>
            <a:pPr lvl="1"/>
            <a:r>
              <a:rPr lang="pt-BR" dirty="0"/>
              <a:t>Entregáveis</a:t>
            </a:r>
          </a:p>
          <a:p>
            <a:pPr lvl="1"/>
            <a:r>
              <a:rPr lang="pt-BR" dirty="0"/>
              <a:t>Tempo Total do Pacote de Trabalho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A427FFF-4FAC-3B5D-E5B9-3DB019BCA2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/>
              <a:t>WP... </a:t>
            </a:r>
            <a:r>
              <a:rPr lang="pt-BR" b="0" i="1" noProof="0" dirty="0"/>
              <a:t>Título do Pacote de Trabalho ...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732C473-3313-7F2A-46A1-F06171C61C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4292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D92B0-32DA-37CB-6CAC-25CC2E084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ED10640-30F7-03C0-DE2D-DFCA316077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Resumo do Pacote de Trabalho</a:t>
            </a:r>
          </a:p>
          <a:p>
            <a:pPr lvl="1"/>
            <a:r>
              <a:rPr lang="pt-BR" dirty="0"/>
              <a:t>Atividades Principais (conforme EAP)</a:t>
            </a:r>
          </a:p>
          <a:p>
            <a:pPr lvl="1"/>
            <a:r>
              <a:rPr lang="pt-BR" dirty="0"/>
              <a:t>Materiais e Métodos (combinar texto e imagens)</a:t>
            </a:r>
          </a:p>
          <a:p>
            <a:pPr lvl="1"/>
            <a:r>
              <a:rPr lang="pt-BR" dirty="0"/>
              <a:t>Entregáveis</a:t>
            </a:r>
          </a:p>
          <a:p>
            <a:pPr lvl="1"/>
            <a:r>
              <a:rPr lang="pt-BR" dirty="0"/>
              <a:t>Tempo Total do Pacote de Trabalho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DD51AC-9C8D-0E4B-32A9-D718EFED6A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/>
              <a:t>WPN: </a:t>
            </a:r>
            <a:r>
              <a:rPr lang="pt-BR" b="0" i="1" noProof="0" dirty="0"/>
              <a:t>Título do Pacote de Trabalho N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CDE67E6-6B7C-16A7-7C37-E86F171730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8954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2BF67720-4B8F-A046-8B31-A71A5ED629D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87264" y="3956033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tângulo 18">
            <a:hlinkClick r:id="rId19" action="ppaction://hlinksldjump"/>
            <a:extLst>
              <a:ext uri="{FF2B5EF4-FFF2-40B4-BE49-F238E27FC236}">
                <a16:creationId xmlns:a16="http://schemas.microsoft.com/office/drawing/2014/main" id="{20F7AF3A-0B5D-AEB1-F242-D7CBDC1AF4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82764" y="3956033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Próximos Passos</a:t>
            </a:r>
          </a:p>
        </p:txBody>
      </p:sp>
      <p:sp>
        <p:nvSpPr>
          <p:cNvPr id="18" name="Retângulo 17">
            <a:hlinkClick r:id="rId19" action="ppaction://hlinksldjump"/>
            <a:extLst>
              <a:ext uri="{FF2B5EF4-FFF2-40B4-BE49-F238E27FC236}">
                <a16:creationId xmlns:a16="http://schemas.microsoft.com/office/drawing/2014/main" id="{8FAED39B-A582-EA4A-9682-C56ADFEF513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87264" y="3956033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5.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C3E5B189-D10A-5008-2D3B-2F53E794F9A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87264" y="3371401"/>
            <a:ext cx="9720000" cy="438582"/>
          </a:xfrm>
          <a:prstGeom prst="roundRect">
            <a:avLst/>
          </a:prstGeom>
          <a:solidFill>
            <a:srgbClr val="555555">
              <a:lumMod val="10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tângulo 15">
            <a:hlinkClick r:id="rId20" action="ppaction://hlinksldjump"/>
            <a:extLst>
              <a:ext uri="{FF2B5EF4-FFF2-40B4-BE49-F238E27FC236}">
                <a16:creationId xmlns:a16="http://schemas.microsoft.com/office/drawing/2014/main" id="{54FB33B5-E588-DDC0-5120-FD3305A202A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82764" y="3371401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Planejamento</a:t>
            </a:r>
          </a:p>
        </p:txBody>
      </p:sp>
      <p:sp>
        <p:nvSpPr>
          <p:cNvPr id="15" name="Retângulo 14">
            <a:hlinkClick r:id="rId20" action="ppaction://hlinksldjump"/>
            <a:extLst>
              <a:ext uri="{FF2B5EF4-FFF2-40B4-BE49-F238E27FC236}">
                <a16:creationId xmlns:a16="http://schemas.microsoft.com/office/drawing/2014/main" id="{2C2285EC-0B40-6446-71B2-4091BD1398F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87264" y="3371401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4.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6E0D0FD-1D24-B461-6F03-CE142C68DAE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87264" y="2786769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tângulo 12">
            <a:hlinkClick r:id="rId21" action="ppaction://hlinksldjump"/>
            <a:extLst>
              <a:ext uri="{FF2B5EF4-FFF2-40B4-BE49-F238E27FC236}">
                <a16:creationId xmlns:a16="http://schemas.microsoft.com/office/drawing/2014/main" id="{2BC68991-431B-0F6A-A6D2-4E5E98F51D0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782764" y="2786769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Escopo de Trabalho</a:t>
            </a:r>
          </a:p>
        </p:txBody>
      </p:sp>
      <p:sp>
        <p:nvSpPr>
          <p:cNvPr id="12" name="Retângulo 11">
            <a:hlinkClick r:id="rId21" action="ppaction://hlinksldjump"/>
            <a:extLst>
              <a:ext uri="{FF2B5EF4-FFF2-40B4-BE49-F238E27FC236}">
                <a16:creationId xmlns:a16="http://schemas.microsoft.com/office/drawing/2014/main" id="{C1C4A7AF-DD9C-564B-7D24-BFBFB553B9D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87264" y="2786769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3.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A6CED282-2DEA-D873-259F-EE6A46F7C75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287264" y="2202137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tângulo 9">
            <a:hlinkClick r:id="rId22" action="ppaction://hlinksldjump"/>
            <a:extLst>
              <a:ext uri="{FF2B5EF4-FFF2-40B4-BE49-F238E27FC236}">
                <a16:creationId xmlns:a16="http://schemas.microsoft.com/office/drawing/2014/main" id="{F99D2AB6-AFDA-1A24-0703-F85C818F80D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782764" y="2202137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Objetivo e Abordagem</a:t>
            </a:r>
          </a:p>
        </p:txBody>
      </p:sp>
      <p:sp>
        <p:nvSpPr>
          <p:cNvPr id="9" name="Retângulo 8">
            <a:hlinkClick r:id="rId22" action="ppaction://hlinksldjump"/>
            <a:extLst>
              <a:ext uri="{FF2B5EF4-FFF2-40B4-BE49-F238E27FC236}">
                <a16:creationId xmlns:a16="http://schemas.microsoft.com/office/drawing/2014/main" id="{5262A4D0-B259-BB58-05DD-95C6B4F95269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287264" y="2202137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2.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66B4434-F88B-C6D8-E996-632BCE1E8E9F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87264" y="1617505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hlinkClick r:id="rId23" action="ppaction://hlinksldjump"/>
            <a:extLst>
              <a:ext uri="{FF2B5EF4-FFF2-40B4-BE49-F238E27FC236}">
                <a16:creationId xmlns:a16="http://schemas.microsoft.com/office/drawing/2014/main" id="{67084E2E-7433-4B0E-87DF-5CBFDB98EE06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782764" y="1617505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Introdução</a:t>
            </a:r>
          </a:p>
        </p:txBody>
      </p:sp>
      <p:sp>
        <p:nvSpPr>
          <p:cNvPr id="6" name="Retângulo 5">
            <a:hlinkClick r:id="rId23" action="ppaction://hlinksldjump"/>
            <a:extLst>
              <a:ext uri="{FF2B5EF4-FFF2-40B4-BE49-F238E27FC236}">
                <a16:creationId xmlns:a16="http://schemas.microsoft.com/office/drawing/2014/main" id="{C30CB955-115D-547C-DED0-1BA8903770F1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87264" y="1617505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1.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11C95A0-7EFB-8C7D-1E5D-751FD14F1692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34949" y="129279"/>
            <a:ext cx="9043200" cy="46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175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400" b="1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5223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42B1E94-E42B-CF0B-E723-EA8BFC163E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Vigência do projeto: </a:t>
            </a:r>
            <a:r>
              <a:rPr lang="pt-BR" b="1" dirty="0"/>
              <a:t>XX </a:t>
            </a:r>
            <a:r>
              <a:rPr lang="pt-BR" dirty="0"/>
              <a:t>meses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FBF799-B2AF-BE7C-2406-2404A642AE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Planejamento: </a:t>
            </a:r>
            <a:r>
              <a:rPr lang="pt-BR" b="0" i="1" dirty="0"/>
              <a:t>Cronograma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698DFF8-C8BB-1705-B2DB-1D9643C7AE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BDA70AE-BAEB-CB6A-0680-4274AB7E56B3}"/>
              </a:ext>
            </a:extLst>
          </p:cNvPr>
          <p:cNvSpPr/>
          <p:nvPr/>
        </p:nvSpPr>
        <p:spPr>
          <a:xfrm>
            <a:off x="650513" y="1466722"/>
            <a:ext cx="8567130" cy="4093321"/>
          </a:xfrm>
          <a:prstGeom prst="rect">
            <a:avLst/>
          </a:prstGeom>
          <a:gradFill>
            <a:gsLst>
              <a:gs pos="30000">
                <a:srgbClr val="D2D2D2"/>
              </a:gs>
              <a:gs pos="100000">
                <a:srgbClr val="E6E6E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2200" dirty="0">
                <a:solidFill>
                  <a:srgbClr val="555555"/>
                </a:solidFill>
              </a:rPr>
              <a:t>Inserir aqui o </a:t>
            </a:r>
            <a:r>
              <a:rPr lang="pt-BR" sz="2200" b="1" dirty="0">
                <a:solidFill>
                  <a:srgbClr val="555555"/>
                </a:solidFill>
              </a:rPr>
              <a:t>cronograma</a:t>
            </a:r>
            <a:r>
              <a:rPr lang="pt-BR" sz="2200" dirty="0">
                <a:solidFill>
                  <a:srgbClr val="555555"/>
                </a:solidFill>
              </a:rPr>
              <a:t> do projeto, </a:t>
            </a:r>
            <a:r>
              <a:rPr lang="pt-BR" sz="2200" i="1" dirty="0">
                <a:solidFill>
                  <a:srgbClr val="555555"/>
                </a:solidFill>
              </a:rPr>
              <a:t>preferencialmente</a:t>
            </a:r>
            <a:r>
              <a:rPr lang="pt-BR" sz="2200" dirty="0">
                <a:solidFill>
                  <a:srgbClr val="555555"/>
                </a:solidFill>
              </a:rPr>
              <a:t>:</a:t>
            </a:r>
          </a:p>
          <a:p>
            <a:pPr algn="ctr"/>
            <a:r>
              <a:rPr lang="pt-BR" sz="2200" dirty="0">
                <a:solidFill>
                  <a:srgbClr val="555555"/>
                </a:solidFill>
              </a:rPr>
              <a:t>* No formato de </a:t>
            </a:r>
            <a:r>
              <a:rPr lang="pt-BR" sz="2200" b="1" dirty="0">
                <a:solidFill>
                  <a:srgbClr val="555555"/>
                </a:solidFill>
              </a:rPr>
              <a:t>Diagrama de </a:t>
            </a:r>
            <a:r>
              <a:rPr lang="pt-BR" sz="2200" b="1" i="1" dirty="0" err="1">
                <a:solidFill>
                  <a:srgbClr val="555555"/>
                </a:solidFill>
              </a:rPr>
              <a:t>Gantt</a:t>
            </a:r>
            <a:endParaRPr lang="pt-BR" sz="2200" b="1" i="1" dirty="0">
              <a:solidFill>
                <a:srgbClr val="555555"/>
              </a:solidFill>
            </a:endParaRPr>
          </a:p>
          <a:p>
            <a:pPr algn="ctr"/>
            <a:r>
              <a:rPr lang="pt-BR" sz="2200" dirty="0">
                <a:solidFill>
                  <a:srgbClr val="555555"/>
                </a:solidFill>
              </a:rPr>
              <a:t>* Com linhas do cronograma referenciando às </a:t>
            </a:r>
            <a:r>
              <a:rPr lang="pt-BR" sz="2200" b="1" dirty="0">
                <a:solidFill>
                  <a:srgbClr val="555555"/>
                </a:solidFill>
              </a:rPr>
              <a:t>atividades do EAP</a:t>
            </a:r>
          </a:p>
        </p:txBody>
      </p:sp>
    </p:spTree>
    <p:extLst>
      <p:ext uri="{BB962C8B-B14F-4D97-AF65-F5344CB8AC3E}">
        <p14:creationId xmlns:p14="http://schemas.microsoft.com/office/powerpoint/2010/main" val="3011294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0D563-9221-AF60-B253-1E850787F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F9724CB-1EDD-B54D-2856-4AA0640D2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Receitas</a:t>
            </a:r>
          </a:p>
          <a:p>
            <a:pPr lvl="1"/>
            <a:r>
              <a:rPr lang="pt-BR" dirty="0"/>
              <a:t>Informar valor da receita para cada diferente parceiro/agência de fomento</a:t>
            </a:r>
          </a:p>
          <a:p>
            <a:pPr lvl="1"/>
            <a:r>
              <a:rPr lang="pt-BR" dirty="0"/>
              <a:t>Mostrar o arranjo da cooperação (fluxo financeiro e de documentos necessários entre os stakeholders) – </a:t>
            </a:r>
            <a:r>
              <a:rPr lang="pt-BR" i="1" dirty="0"/>
              <a:t>Ver exemplos abaixo:</a:t>
            </a:r>
          </a:p>
          <a:p>
            <a:pPr lvl="1"/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BD509A9-F90B-1330-6C2E-3931E7853F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Planejamento: </a:t>
            </a:r>
            <a:r>
              <a:rPr lang="pt-BR" b="0" i="1" dirty="0"/>
              <a:t>Orçamento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E419423-8FBB-5E4E-D6FC-DC6775EF1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422" y="2435236"/>
            <a:ext cx="5018082" cy="864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4EC8081-E77A-C9D0-6A2C-21BDE1445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49" y="4185230"/>
            <a:ext cx="4737696" cy="1780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6E3577A-80EC-8385-A577-0758A7BBF6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034" y="3429000"/>
            <a:ext cx="5009791" cy="15958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6998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F14DA0B-9160-9A54-0E04-59A7E82714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Despesas (estratificar despesas por rubrica – ver tabela de exemplo)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DB0D3A4-499A-4FBA-96BC-317044BF73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Planejamento: </a:t>
            </a:r>
            <a:r>
              <a:rPr lang="pt-BR" b="0" i="1" dirty="0"/>
              <a:t>Orçamento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9941DBF-729C-ACB6-4B16-1E078DC11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034918"/>
              </p:ext>
            </p:extLst>
          </p:nvPr>
        </p:nvGraphicFramePr>
        <p:xfrm>
          <a:off x="334949" y="1386824"/>
          <a:ext cx="9043200" cy="4490544"/>
        </p:xfrm>
        <a:graphic>
          <a:graphicData uri="http://schemas.openxmlformats.org/drawingml/2006/table">
            <a:tbl>
              <a:tblPr firstRow="1" firstCol="1" bandRow="1"/>
              <a:tblGrid>
                <a:gridCol w="809380">
                  <a:extLst>
                    <a:ext uri="{9D8B030D-6E8A-4147-A177-3AD203B41FA5}">
                      <a16:colId xmlns:a16="http://schemas.microsoft.com/office/drawing/2014/main" val="196386281"/>
                    </a:ext>
                  </a:extLst>
                </a:gridCol>
                <a:gridCol w="5205671">
                  <a:extLst>
                    <a:ext uri="{9D8B030D-6E8A-4147-A177-3AD203B41FA5}">
                      <a16:colId xmlns:a16="http://schemas.microsoft.com/office/drawing/2014/main" val="2680370217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983705079"/>
                    </a:ext>
                  </a:extLst>
                </a:gridCol>
                <a:gridCol w="2164549">
                  <a:extLst>
                    <a:ext uri="{9D8B030D-6E8A-4147-A177-3AD203B41FA5}">
                      <a16:colId xmlns:a16="http://schemas.microsoft.com/office/drawing/2014/main" val="294679873"/>
                    </a:ext>
                  </a:extLst>
                </a:gridCol>
              </a:tblGrid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Item</a:t>
                      </a:r>
                      <a:endParaRPr lang="pt-BR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2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Descrição </a:t>
                      </a:r>
                      <a:endParaRPr lang="pt-BR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2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Porc</a:t>
                      </a:r>
                      <a:r>
                        <a:rPr lang="pt-BR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.</a:t>
                      </a:r>
                      <a:endParaRPr lang="pt-BR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2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Total (R$)</a:t>
                      </a:r>
                      <a:endParaRPr lang="pt-BR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32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224174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Recursos Humanos (Bolsas e/ou Adicional Variável)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4013322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Material de Consumo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926811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Equipamento / Material Permanente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930900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Serviço terceiro Pessoa Jurídica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279844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Serviço terceiro Pessoa Física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3561607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pt-BR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Diárias (Passagens e Hospedagem)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2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102059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Serviços de Obras e Instalações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7806084"/>
                  </a:ext>
                </a:extLst>
              </a:tr>
              <a:tr h="37421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Subtotal</a:t>
                      </a:r>
                      <a:endParaRPr lang="pt-BR" sz="1800" b="1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Total I</a:t>
                      </a:r>
                      <a:endParaRPr lang="pt-BR" sz="1800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pt-BR" sz="1800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Soma #1 a #7</a:t>
                      </a:r>
                      <a:endParaRPr lang="pt-BR" sz="1800" dirty="0">
                        <a:solidFill>
                          <a:srgbClr val="FFFFFF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555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139604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DOA (Fundação de Apoio)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2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RCIP (</a:t>
                      </a:r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Ressarcimento de Custos Indiretos de Projeto</a:t>
                      </a:r>
                      <a:r>
                        <a:rPr lang="pt-BR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  <a:endParaRPr lang="pt-B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XXX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21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1450C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TOTAL Geral </a:t>
                      </a:r>
                      <a:endParaRPr lang="pt-BR" sz="1800" dirty="0">
                        <a:solidFill>
                          <a:srgbClr val="1450C8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800" dirty="0">
                        <a:solidFill>
                          <a:srgbClr val="1450C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800" dirty="0">
                        <a:solidFill>
                          <a:srgbClr val="1450C8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solidFill>
                            <a:srgbClr val="1450C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Soma #1 a #9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7444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0478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8BAC487-2507-2FFD-ADF0-199351039F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Estruturar os bolsistas com os respectivos </a:t>
            </a:r>
            <a:r>
              <a:rPr lang="pt-BR" b="1" dirty="0"/>
              <a:t>valores de bolsa </a:t>
            </a:r>
            <a:r>
              <a:rPr lang="pt-BR" dirty="0"/>
              <a:t>e </a:t>
            </a:r>
            <a:r>
              <a:rPr lang="pt-BR" b="1" dirty="0"/>
              <a:t>carga horária</a:t>
            </a:r>
          </a:p>
          <a:p>
            <a:pPr lvl="1"/>
            <a:r>
              <a:rPr lang="pt-BR" dirty="0"/>
              <a:t>Servidores: Indicar nome</a:t>
            </a:r>
          </a:p>
          <a:p>
            <a:pPr lvl="1"/>
            <a:r>
              <a:rPr lang="pt-BR" dirty="0"/>
              <a:t>Alunos: Indicar nome ou perfil (formação/linha de pesquisa)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EB1DAF-0C14-C534-9FE1-0D6D8382AC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Planejamento: </a:t>
            </a:r>
            <a:r>
              <a:rPr lang="pt-BR" b="0" i="1" dirty="0"/>
              <a:t>Equipe Executora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0006E625-C084-3758-FFB7-D1021AB4B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946019"/>
              </p:ext>
            </p:extLst>
          </p:nvPr>
        </p:nvGraphicFramePr>
        <p:xfrm>
          <a:off x="334949" y="2212476"/>
          <a:ext cx="9043200" cy="3337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0800">
                  <a:extLst>
                    <a:ext uri="{9D8B030D-6E8A-4147-A177-3AD203B41FA5}">
                      <a16:colId xmlns:a16="http://schemas.microsoft.com/office/drawing/2014/main" val="781313847"/>
                    </a:ext>
                  </a:extLst>
                </a:gridCol>
                <a:gridCol w="1706227">
                  <a:extLst>
                    <a:ext uri="{9D8B030D-6E8A-4147-A177-3AD203B41FA5}">
                      <a16:colId xmlns:a16="http://schemas.microsoft.com/office/drawing/2014/main" val="1809893727"/>
                    </a:ext>
                  </a:extLst>
                </a:gridCol>
                <a:gridCol w="2092687">
                  <a:extLst>
                    <a:ext uri="{9D8B030D-6E8A-4147-A177-3AD203B41FA5}">
                      <a16:colId xmlns:a16="http://schemas.microsoft.com/office/drawing/2014/main" val="2611549348"/>
                    </a:ext>
                  </a:extLst>
                </a:gridCol>
                <a:gridCol w="2983486">
                  <a:extLst>
                    <a:ext uri="{9D8B030D-6E8A-4147-A177-3AD203B41FA5}">
                      <a16:colId xmlns:a16="http://schemas.microsoft.com/office/drawing/2014/main" val="91430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Nome/Perfil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Remuneração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Carga horária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Atividades ou </a:t>
                      </a:r>
                      <a:r>
                        <a:rPr lang="pt-BR" sz="1600" b="1" dirty="0" err="1"/>
                        <a:t>WPs</a:t>
                      </a:r>
                      <a:endParaRPr lang="pt-BR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474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Prof. Dr. XXX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R$ 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... h/semana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Coordenador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923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Prof. Dr. YYY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R$ 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... h/semana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Responsável pelo WP...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04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Aluno de doutorado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R$ 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... h/semana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Atividades X, Y e 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322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Aluno de mestrado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R$ 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... h/semana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Atividades X, Y e 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419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Aluno de mestrado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R$ 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... h/semana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Atividades X, Y e 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28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Aluno de 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R$ 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... h/semana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/>
                        <a:t>Atividades X, Y e 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2401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994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122564"/>
                  </a:ext>
                </a:extLst>
              </a:tr>
            </a:tbl>
          </a:graphicData>
        </a:graphic>
      </p:graphicFrame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2FF76690-CF7E-C814-8098-9312F43B24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4949" y="5765758"/>
            <a:ext cx="8489932" cy="415498"/>
          </a:xfrm>
        </p:spPr>
        <p:txBody>
          <a:bodyPr/>
          <a:lstStyle/>
          <a:p>
            <a:r>
              <a:rPr lang="pt-BR" dirty="0">
                <a:hlinkClick r:id="rId2"/>
              </a:rPr>
              <a:t>http://www.ita.br/sites/default/files/pages/collection/Resolu%C3%A7ao%20de%20concess%C3%A3o%20de%20bolsas%2001-CR-IPR%202025_0.pdf</a:t>
            </a:r>
            <a:r>
              <a:rPr lang="pt-B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79077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12A4C2D-5FC2-1CA3-6FC6-7D8FA66FCB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Divisões e Laboratórios envolvidos, impactos em publicações, modernização de ensino, potenciais desdobramentos e parcerias, etc.</a:t>
            </a:r>
          </a:p>
          <a:p>
            <a:r>
              <a:rPr lang="pt-BR" dirty="0"/>
              <a:t>Alinhamento com os planos estratégicos da Aeronáutica – eventuais transbordos ou aplicação direta</a:t>
            </a:r>
          </a:p>
          <a:p>
            <a:pPr lvl="1"/>
            <a:r>
              <a:rPr lang="pt-BR" dirty="0"/>
              <a:t>Utilizar conceitos das portarias GM-MD 1.112 e GM-MD 840</a:t>
            </a:r>
          </a:p>
          <a:p>
            <a:pPr lvl="1"/>
            <a:r>
              <a:rPr lang="pt-BR" dirty="0">
                <a:hlinkClick r:id="rId2"/>
              </a:rPr>
              <a:t>https://sinaer.dcta.mil.br/images/ngi/Diretrizes_Setoriais/PORTARIA_GM-MD_N_1112_DE_4_DE_MARO_DE_2024_-_PORTARIA_GM-MD_N_1.pdf</a:t>
            </a:r>
            <a:r>
              <a:rPr lang="pt-BR" dirty="0"/>
              <a:t> </a:t>
            </a:r>
          </a:p>
          <a:p>
            <a:pPr lvl="1"/>
            <a:r>
              <a:rPr lang="pt-BR" dirty="0">
                <a:hlinkClick r:id="rId3"/>
              </a:rPr>
              <a:t>https://www.in.gov.br/en/web/dou/-/portaria-gm-md-n-840-de-14-de-fevereiro-de-2025-613426661</a:t>
            </a:r>
            <a:r>
              <a:rPr lang="pt-BR" dirty="0"/>
              <a:t> </a:t>
            </a:r>
          </a:p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31D4631-E7AD-60D6-0BBA-B66FDED00E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Planejamento: </a:t>
            </a:r>
            <a:r>
              <a:rPr lang="pt-BR" b="0" i="1" dirty="0"/>
              <a:t>Importância para o ITA e para a FAB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F6ED855C-94C5-6E21-559E-FF740A6F69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45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C0C20928-8257-6D75-C55C-A0390CB1F3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b="1" dirty="0"/>
              <a:t>Propriedade Intelectual</a:t>
            </a:r>
          </a:p>
          <a:p>
            <a:pPr lvl="1"/>
            <a:r>
              <a:rPr lang="pt-BR" dirty="0"/>
              <a:t>Indicar se haverá conteúdo a ser protegido</a:t>
            </a:r>
          </a:p>
          <a:p>
            <a:pPr lvl="1"/>
            <a:r>
              <a:rPr lang="pt-BR" dirty="0"/>
              <a:t>Em havendo proteção, qual é a distribuição negociada com a empresa</a:t>
            </a:r>
          </a:p>
          <a:p>
            <a:pPr lvl="1"/>
            <a:r>
              <a:rPr lang="pt-BR" dirty="0"/>
              <a:t>Indicar se haverá instrumento contratual à parte ou se as cláusulas de proteção serão integradas ao acordo de parceria</a:t>
            </a:r>
          </a:p>
          <a:p>
            <a:pPr lvl="1"/>
            <a:endParaRPr lang="pt-BR" dirty="0"/>
          </a:p>
          <a:p>
            <a:r>
              <a:rPr lang="pt-BR" b="1" dirty="0"/>
              <a:t>Política de Inovação</a:t>
            </a:r>
          </a:p>
          <a:p>
            <a:pPr lvl="1"/>
            <a:r>
              <a:rPr lang="pt-BR" dirty="0"/>
              <a:t>Apontar eixos e/ou artigos que se aplicam ao projeto</a:t>
            </a:r>
          </a:p>
          <a:p>
            <a:pPr lvl="2"/>
            <a:r>
              <a:rPr lang="pt-BR" dirty="0">
                <a:hlinkClick r:id="rId2"/>
              </a:rPr>
              <a:t>http://www.ita.br/sites/default/files/pages/collection/Pol%C3%ADtica%20de%20Inova%C3%A7%C3%A3o%20do%20ITA_1.pdf</a:t>
            </a:r>
            <a:r>
              <a:rPr lang="pt-BR" dirty="0"/>
              <a:t> 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ECFA5D-6CB3-583B-A53D-9EA51D089F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Planejamento: </a:t>
            </a:r>
            <a:r>
              <a:rPr lang="pt-BR" b="0" i="1" dirty="0"/>
              <a:t>Propriedade Intelectual e Política de Inovação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DD1E58F-65A2-CF2C-D091-FB6B911E5C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389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8DB854C-6F36-54C6-EA92-CAF6C1FB1E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Resumir em um </a:t>
            </a:r>
            <a:r>
              <a:rPr lang="pt-BR" b="1" dirty="0"/>
              <a:t>único slide </a:t>
            </a:r>
            <a:r>
              <a:rPr lang="pt-BR" dirty="0"/>
              <a:t>(texto e imagens)</a:t>
            </a:r>
          </a:p>
          <a:p>
            <a:pPr lvl="1"/>
            <a:r>
              <a:rPr lang="pt-BR" dirty="0"/>
              <a:t>Título, Objetivo</a:t>
            </a:r>
          </a:p>
          <a:p>
            <a:pPr lvl="1"/>
            <a:r>
              <a:rPr lang="pt-BR" dirty="0"/>
              <a:t>Visão macro das atividades técnicas</a:t>
            </a:r>
          </a:p>
          <a:p>
            <a:pPr lvl="1"/>
            <a:r>
              <a:rPr lang="pt-BR" dirty="0"/>
              <a:t>Área de interesse para FAB</a:t>
            </a:r>
          </a:p>
          <a:p>
            <a:pPr lvl="1"/>
            <a:r>
              <a:rPr lang="pt-BR" dirty="0"/>
              <a:t>Parceiros e agências de fomento</a:t>
            </a:r>
          </a:p>
          <a:p>
            <a:pPr lvl="1"/>
            <a:r>
              <a:rPr lang="pt-BR" dirty="0"/>
              <a:t>Vigência</a:t>
            </a:r>
          </a:p>
          <a:p>
            <a:pPr lvl="1"/>
            <a:r>
              <a:rPr lang="pt-BR" dirty="0"/>
              <a:t>Recursos financeiros</a:t>
            </a:r>
          </a:p>
          <a:p>
            <a:pPr lvl="1"/>
            <a:r>
              <a:rPr lang="pt-BR" dirty="0"/>
              <a:t>TRL (Inicial e Final)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F327C9-6E14-0548-39C5-BEE5893AA9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Sumário Executivo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835768F-48C0-6F70-DFE8-5136F4DAC0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9037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3E42B97-3F61-11E3-4EAE-B1B4747891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Possíveis riscos do projeto, estruturados por:</a:t>
            </a:r>
          </a:p>
          <a:p>
            <a:pPr lvl="1"/>
            <a:r>
              <a:rPr lang="pt-BR" b="1" dirty="0"/>
              <a:t>Técnico</a:t>
            </a:r>
            <a:r>
              <a:rPr lang="pt-BR" dirty="0"/>
              <a:t>; </a:t>
            </a:r>
            <a:r>
              <a:rPr lang="pt-BR" b="1" dirty="0"/>
              <a:t>Cronograma</a:t>
            </a:r>
            <a:r>
              <a:rPr lang="pt-BR" dirty="0"/>
              <a:t>; </a:t>
            </a:r>
            <a:r>
              <a:rPr lang="pt-BR" b="1" dirty="0"/>
              <a:t>Financeiro</a:t>
            </a:r>
            <a:r>
              <a:rPr lang="pt-BR" dirty="0"/>
              <a:t>; </a:t>
            </a:r>
            <a:r>
              <a:rPr lang="pt-BR" b="1" dirty="0"/>
              <a:t>Recursos Humanos</a:t>
            </a:r>
            <a:r>
              <a:rPr lang="pt-BR" dirty="0"/>
              <a:t>; </a:t>
            </a:r>
            <a:r>
              <a:rPr lang="pt-BR" b="1" dirty="0"/>
              <a:t>Gestão</a:t>
            </a:r>
            <a:r>
              <a:rPr lang="pt-BR" dirty="0"/>
              <a:t>; </a:t>
            </a:r>
            <a:r>
              <a:rPr lang="pt-BR" b="1" dirty="0"/>
              <a:t>Parceiros</a:t>
            </a:r>
          </a:p>
          <a:p>
            <a:r>
              <a:rPr lang="pt-BR" dirty="0"/>
              <a:t>Para cada risco identificado, indicar o plano de mitigação. Ver Exemplos:</a:t>
            </a:r>
          </a:p>
          <a:p>
            <a:endParaRPr lang="pt-BR" dirty="0"/>
          </a:p>
          <a:p>
            <a:pPr lvl="1"/>
            <a:r>
              <a:rPr lang="pt-BR" dirty="0"/>
              <a:t>Risco Financeiro: Atraso pelo parceiro nos aportes parciais</a:t>
            </a:r>
          </a:p>
          <a:p>
            <a:pPr lvl="2"/>
            <a:r>
              <a:rPr lang="pt-BR" dirty="0"/>
              <a:t>Mitigação: Planejamento do cronograma físico-financeiro com fluxo de caixa positivo para manter a equipe considerando até 3 meses de atraso.</a:t>
            </a:r>
          </a:p>
          <a:p>
            <a:pPr lvl="1"/>
            <a:endParaRPr lang="pt-BR" dirty="0"/>
          </a:p>
          <a:p>
            <a:pPr lvl="1"/>
            <a:r>
              <a:rPr lang="pt-BR" dirty="0"/>
              <a:t>Risco de Recursos Humanos: Rotatividade dos alunos da equipe</a:t>
            </a:r>
          </a:p>
          <a:p>
            <a:pPr lvl="2"/>
            <a:r>
              <a:rPr lang="pt-BR" dirty="0"/>
              <a:t>Mitigação: Cada WP possui pelo menos 2 bolsistas, considerando que haverá gestão de conhecimento entre os envolvidos.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5E4B48-C321-6F78-4A6C-114E982E0D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Planejamento: </a:t>
            </a:r>
            <a:r>
              <a:rPr lang="pt-BR" b="0" i="1" dirty="0"/>
              <a:t>Riscos e Plano de Mitigação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636D26-C825-546F-93A7-B63DDC9D2E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904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8549BFE-F8C7-59E3-4C7A-2194128188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b="1" dirty="0"/>
              <a:t>Impacto Social</a:t>
            </a:r>
          </a:p>
          <a:p>
            <a:pPr lvl="1"/>
            <a:r>
              <a:rPr lang="pt-BR" dirty="0"/>
              <a:t>Se e como o projeto traz benefícios para a comunidade</a:t>
            </a:r>
          </a:p>
          <a:p>
            <a:pPr lvl="1"/>
            <a:r>
              <a:rPr lang="pt-BR" dirty="0"/>
              <a:t>Exemplos: geração de startups, redução de custos/tarifas de bens taxados pelo governo (energia, água, ...), benefícios diretos para uma região ou coletivamente para todo um setor industrial </a:t>
            </a:r>
          </a:p>
          <a:p>
            <a:pPr lvl="1"/>
            <a:endParaRPr lang="pt-BR" dirty="0"/>
          </a:p>
          <a:p>
            <a:r>
              <a:rPr lang="pt-BR" b="1" dirty="0"/>
              <a:t>Impacto Ambiental</a:t>
            </a:r>
          </a:p>
          <a:p>
            <a:pPr lvl="1"/>
            <a:r>
              <a:rPr lang="pt-BR" dirty="0"/>
              <a:t>Se e como o projeto exerce impactos ao meio ambiente </a:t>
            </a:r>
          </a:p>
          <a:p>
            <a:pPr lvl="1"/>
            <a:r>
              <a:rPr lang="pt-BR" dirty="0"/>
              <a:t>Exemplos: atuação em descarbonização, qualidade da água, energias renováveis, economia circular e reciclabilidade</a:t>
            </a:r>
          </a:p>
          <a:p>
            <a:pPr lvl="1"/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7F7069-4F70-B5E5-6E69-D140E98448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Planejamento: </a:t>
            </a:r>
            <a:r>
              <a:rPr lang="pt-BR" b="0" i="1" dirty="0"/>
              <a:t>Impactos Gerais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A00A61B-3262-0EC3-6F6F-FE103AFE6E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881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E27A245B-0D2E-DD90-6BEA-034D6EB321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87264" y="3956033"/>
            <a:ext cx="9720000" cy="438582"/>
          </a:xfrm>
          <a:prstGeom prst="roundRect">
            <a:avLst/>
          </a:prstGeom>
          <a:solidFill>
            <a:srgbClr val="555555">
              <a:lumMod val="10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2" name="Retângulo 31">
            <a:hlinkClick r:id="rId19" action="ppaction://hlinksldjump"/>
            <a:extLst>
              <a:ext uri="{FF2B5EF4-FFF2-40B4-BE49-F238E27FC236}">
                <a16:creationId xmlns:a16="http://schemas.microsoft.com/office/drawing/2014/main" id="{911EA6FA-138B-0F62-4FA2-13D7B88A34C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82764" y="3956033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Próximos Passos</a:t>
            </a:r>
          </a:p>
        </p:txBody>
      </p:sp>
      <p:sp>
        <p:nvSpPr>
          <p:cNvPr id="31" name="Retângulo 30">
            <a:hlinkClick r:id="rId19" action="ppaction://hlinksldjump"/>
            <a:extLst>
              <a:ext uri="{FF2B5EF4-FFF2-40B4-BE49-F238E27FC236}">
                <a16:creationId xmlns:a16="http://schemas.microsoft.com/office/drawing/2014/main" id="{E4BA304F-2D31-F4BD-0340-EA999A11C0F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87264" y="3956033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5.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D1F6A58C-7E33-D9B3-F66F-D19F847F7A2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87264" y="3371401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6" name="Retângulo 25">
            <a:hlinkClick r:id="rId20" action="ppaction://hlinksldjump"/>
            <a:extLst>
              <a:ext uri="{FF2B5EF4-FFF2-40B4-BE49-F238E27FC236}">
                <a16:creationId xmlns:a16="http://schemas.microsoft.com/office/drawing/2014/main" id="{2CBC2ED5-903A-5DCB-572E-30495DE60A1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82764" y="3371401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Planejamento</a:t>
            </a:r>
          </a:p>
        </p:txBody>
      </p:sp>
      <p:sp>
        <p:nvSpPr>
          <p:cNvPr id="25" name="Retângulo 24">
            <a:hlinkClick r:id="rId20" action="ppaction://hlinksldjump"/>
            <a:extLst>
              <a:ext uri="{FF2B5EF4-FFF2-40B4-BE49-F238E27FC236}">
                <a16:creationId xmlns:a16="http://schemas.microsoft.com/office/drawing/2014/main" id="{7B105A30-EAFF-8AA7-9BD1-41D7CB0BC61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87264" y="3371401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4.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5F7E7F9C-4BB5-3211-E248-D85117BCB72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87264" y="2786769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tângulo 22">
            <a:hlinkClick r:id="rId21" action="ppaction://hlinksldjump"/>
            <a:extLst>
              <a:ext uri="{FF2B5EF4-FFF2-40B4-BE49-F238E27FC236}">
                <a16:creationId xmlns:a16="http://schemas.microsoft.com/office/drawing/2014/main" id="{9E573BF8-FCDB-F053-32F6-4C3E42FBFD5F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782764" y="2786769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Escopo de Trabalho</a:t>
            </a:r>
          </a:p>
        </p:txBody>
      </p:sp>
      <p:sp>
        <p:nvSpPr>
          <p:cNvPr id="22" name="Retângulo 21">
            <a:hlinkClick r:id="rId21" action="ppaction://hlinksldjump"/>
            <a:extLst>
              <a:ext uri="{FF2B5EF4-FFF2-40B4-BE49-F238E27FC236}">
                <a16:creationId xmlns:a16="http://schemas.microsoft.com/office/drawing/2014/main" id="{21AECE25-A6F9-9841-3550-7EC32FD6199A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87264" y="2786769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3.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41D11008-E751-4E6B-4BF7-7BE2EA77A51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287264" y="2202137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tângulo 19">
            <a:hlinkClick r:id="rId22" action="ppaction://hlinksldjump"/>
            <a:extLst>
              <a:ext uri="{FF2B5EF4-FFF2-40B4-BE49-F238E27FC236}">
                <a16:creationId xmlns:a16="http://schemas.microsoft.com/office/drawing/2014/main" id="{0C781CA0-75A6-BC5B-7BE6-E8D7B609A52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782764" y="2202137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Objetivo e Abordagem</a:t>
            </a:r>
          </a:p>
        </p:txBody>
      </p:sp>
      <p:sp>
        <p:nvSpPr>
          <p:cNvPr id="19" name="Retângulo 18">
            <a:hlinkClick r:id="rId22" action="ppaction://hlinksldjump"/>
            <a:extLst>
              <a:ext uri="{FF2B5EF4-FFF2-40B4-BE49-F238E27FC236}">
                <a16:creationId xmlns:a16="http://schemas.microsoft.com/office/drawing/2014/main" id="{4314A78D-6F58-7E2D-F90B-2C571034F6F8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287264" y="2202137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2.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D0AABF51-AF5C-477A-DDFF-B6EA4C2F7E87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87264" y="1617505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tângulo 16">
            <a:hlinkClick r:id="rId23" action="ppaction://hlinksldjump"/>
            <a:extLst>
              <a:ext uri="{FF2B5EF4-FFF2-40B4-BE49-F238E27FC236}">
                <a16:creationId xmlns:a16="http://schemas.microsoft.com/office/drawing/2014/main" id="{79E5DE78-5943-6792-6ED3-4FDDDCB6177E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782764" y="1617505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Introdução</a:t>
            </a:r>
          </a:p>
        </p:txBody>
      </p:sp>
      <p:sp>
        <p:nvSpPr>
          <p:cNvPr id="16" name="Retângulo 15">
            <a:hlinkClick r:id="rId23" action="ppaction://hlinksldjump"/>
            <a:extLst>
              <a:ext uri="{FF2B5EF4-FFF2-40B4-BE49-F238E27FC236}">
                <a16:creationId xmlns:a16="http://schemas.microsoft.com/office/drawing/2014/main" id="{EEFC3C01-18AE-B6F2-6156-6B9DEA7AF04F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87264" y="1617505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1.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FBA42CF-CCCA-2E04-E92E-A742A775F786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34949" y="129279"/>
            <a:ext cx="9043200" cy="46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175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400" b="1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037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www.susan-ingram.com/wp-content/uploads/2016/03/Taking-the-First-Step-Toward-Divorce-DPLIC-7896106.jpg">
            <a:extLst>
              <a:ext uri="{FF2B5EF4-FFF2-40B4-BE49-F238E27FC236}">
                <a16:creationId xmlns:a16="http://schemas.microsoft.com/office/drawing/2014/main" id="{B15A7800-1538-ED10-AA5C-AF68C2C1E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916" y="2467430"/>
            <a:ext cx="3551234" cy="355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6E33409-B213-9E99-576F-E322DB9299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Identificar o que se espera/precisa após a recomendação do CPRI. Exemplos:</a:t>
            </a:r>
          </a:p>
          <a:p>
            <a:pPr lvl="1"/>
            <a:r>
              <a:rPr lang="pt-BR" dirty="0"/>
              <a:t>Submissão da documentação para emissão de pareceres do CGI e AGU</a:t>
            </a:r>
          </a:p>
          <a:p>
            <a:pPr lvl="1"/>
            <a:r>
              <a:rPr lang="pt-BR" dirty="0"/>
              <a:t>Negociação dos direitos de propriedade intelectual e de licenciamento com os parceiros</a:t>
            </a:r>
          </a:p>
          <a:p>
            <a:pPr lvl="1"/>
            <a:r>
              <a:rPr lang="pt-BR" dirty="0"/>
              <a:t>Emissão de anuência institucional para submissão</a:t>
            </a:r>
          </a:p>
          <a:p>
            <a:pPr lvl="1"/>
            <a:r>
              <a:rPr lang="pt-BR" dirty="0"/>
              <a:t>Etc.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4A32E73-4A6C-766C-BD51-62A8340BB0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Próximos Passos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E4F7E3-A814-0917-C022-A58B3DAF6B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516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19C0D9A-58A1-7204-054C-70FF482C1D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63BA2A-C792-D953-0F1F-447E43AD46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>
              <a:defRPr/>
            </a:pPr>
            <a:endParaRPr lang="pt-BR" dirty="0"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pt-BR" dirty="0">
                <a:cs typeface="Arial" panose="020B0604020202020204" pitchFamily="34" charset="0"/>
              </a:rPr>
              <a:t>Prof. Dr. XXX</a:t>
            </a:r>
          </a:p>
          <a:p>
            <a:pPr lvl="0">
              <a:defRPr/>
            </a:pPr>
            <a:r>
              <a:rPr lang="pt-BR" b="0" dirty="0">
                <a:cs typeface="Arial" panose="020B0604020202020204" pitchFamily="34" charset="0"/>
                <a:hlinkClick r:id="rId2"/>
              </a:rPr>
              <a:t>xxx@ita.br</a:t>
            </a:r>
            <a:endParaRPr lang="pt-BR" b="0" dirty="0"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pt-BR" dirty="0">
                <a:cs typeface="Arial" panose="020B0604020202020204" pitchFamily="34" charset="0"/>
              </a:rPr>
              <a:t>Prof. Dr. YYY</a:t>
            </a:r>
          </a:p>
          <a:p>
            <a:pPr lvl="0">
              <a:defRPr/>
            </a:pPr>
            <a:r>
              <a:rPr lang="pt-BR" b="0" dirty="0">
                <a:cs typeface="Arial" panose="020B0604020202020204" pitchFamily="34" charset="0"/>
                <a:hlinkClick r:id="rId3"/>
              </a:rPr>
              <a:t>yyy@ita.br</a:t>
            </a:r>
            <a:r>
              <a:rPr lang="pt-BR" b="0" dirty="0">
                <a:cs typeface="Arial" panose="020B0604020202020204" pitchFamily="34" charset="0"/>
              </a:rPr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356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16FEE151-5D14-D52F-877D-4CBF79C4BF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87264" y="3956033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2" name="Retângulo 31">
            <a:hlinkClick r:id="rId19" action="ppaction://hlinksldjump"/>
            <a:extLst>
              <a:ext uri="{FF2B5EF4-FFF2-40B4-BE49-F238E27FC236}">
                <a16:creationId xmlns:a16="http://schemas.microsoft.com/office/drawing/2014/main" id="{C052DA9D-2088-FD94-02AC-072FDA6B14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82764" y="3956033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Próximos Passos</a:t>
            </a:r>
          </a:p>
        </p:txBody>
      </p:sp>
      <p:sp>
        <p:nvSpPr>
          <p:cNvPr id="31" name="Retângulo 30">
            <a:hlinkClick r:id="rId19" action="ppaction://hlinksldjump"/>
            <a:extLst>
              <a:ext uri="{FF2B5EF4-FFF2-40B4-BE49-F238E27FC236}">
                <a16:creationId xmlns:a16="http://schemas.microsoft.com/office/drawing/2014/main" id="{74668726-E22A-C78C-4DE6-7DC5ED64159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87264" y="3956033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5.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E7C9A0D4-035D-FF29-F970-250014A431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87264" y="3371401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6" name="Retângulo 25">
            <a:hlinkClick r:id="rId20" action="ppaction://hlinksldjump"/>
            <a:extLst>
              <a:ext uri="{FF2B5EF4-FFF2-40B4-BE49-F238E27FC236}">
                <a16:creationId xmlns:a16="http://schemas.microsoft.com/office/drawing/2014/main" id="{130E4F26-1BF4-65F0-8A7A-A967FB4017A3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82764" y="3371401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Planejamento</a:t>
            </a:r>
          </a:p>
        </p:txBody>
      </p:sp>
      <p:sp>
        <p:nvSpPr>
          <p:cNvPr id="25" name="Retângulo 24">
            <a:hlinkClick r:id="rId20" action="ppaction://hlinksldjump"/>
            <a:extLst>
              <a:ext uri="{FF2B5EF4-FFF2-40B4-BE49-F238E27FC236}">
                <a16:creationId xmlns:a16="http://schemas.microsoft.com/office/drawing/2014/main" id="{AA166F1D-7AC7-208F-934A-D8D77B5C22C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87264" y="3371401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4.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2310FC95-E14B-F706-ECC7-0B140E31D3B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87264" y="2786769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tângulo 22">
            <a:hlinkClick r:id="rId21" action="ppaction://hlinksldjump"/>
            <a:extLst>
              <a:ext uri="{FF2B5EF4-FFF2-40B4-BE49-F238E27FC236}">
                <a16:creationId xmlns:a16="http://schemas.microsoft.com/office/drawing/2014/main" id="{0AF5A150-B660-D199-1EB6-390144A556BF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782764" y="2786769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Escopo de Trabalho</a:t>
            </a:r>
          </a:p>
        </p:txBody>
      </p:sp>
      <p:sp>
        <p:nvSpPr>
          <p:cNvPr id="22" name="Retângulo 21">
            <a:hlinkClick r:id="rId21" action="ppaction://hlinksldjump"/>
            <a:extLst>
              <a:ext uri="{FF2B5EF4-FFF2-40B4-BE49-F238E27FC236}">
                <a16:creationId xmlns:a16="http://schemas.microsoft.com/office/drawing/2014/main" id="{FFD37FBA-57B2-32E7-AB76-3359B1163A3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87264" y="2786769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3.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75462031-45EF-4E13-9074-6436A6BFA511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287264" y="2202137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tângulo 19">
            <a:hlinkClick r:id="rId22" action="ppaction://hlinksldjump"/>
            <a:extLst>
              <a:ext uri="{FF2B5EF4-FFF2-40B4-BE49-F238E27FC236}">
                <a16:creationId xmlns:a16="http://schemas.microsoft.com/office/drawing/2014/main" id="{D6C5D6C6-35A4-73F5-3F91-346B7267EDE8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782764" y="2202137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Objetivo e Abordagem</a:t>
            </a:r>
          </a:p>
        </p:txBody>
      </p:sp>
      <p:sp>
        <p:nvSpPr>
          <p:cNvPr id="19" name="Retângulo 18">
            <a:hlinkClick r:id="rId22" action="ppaction://hlinksldjump"/>
            <a:extLst>
              <a:ext uri="{FF2B5EF4-FFF2-40B4-BE49-F238E27FC236}">
                <a16:creationId xmlns:a16="http://schemas.microsoft.com/office/drawing/2014/main" id="{E08DDA15-F4D4-FA67-2DEB-0D235D30CD3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287264" y="2202137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2.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31FF5DFA-E4F9-3B7C-19DE-32B01051C2D3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87264" y="1617505"/>
            <a:ext cx="9720000" cy="438582"/>
          </a:xfrm>
          <a:prstGeom prst="roundRect">
            <a:avLst/>
          </a:prstGeom>
          <a:solidFill>
            <a:srgbClr val="555555">
              <a:lumMod val="10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tângulo 16">
            <a:hlinkClick r:id="rId23" action="ppaction://hlinksldjump"/>
            <a:extLst>
              <a:ext uri="{FF2B5EF4-FFF2-40B4-BE49-F238E27FC236}">
                <a16:creationId xmlns:a16="http://schemas.microsoft.com/office/drawing/2014/main" id="{87CDC6E9-BE3B-6B56-6E79-7C46DF8E5879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782764" y="1617505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Introdução</a:t>
            </a:r>
          </a:p>
        </p:txBody>
      </p:sp>
      <p:sp>
        <p:nvSpPr>
          <p:cNvPr id="16" name="Retângulo 15">
            <a:hlinkClick r:id="rId23" action="ppaction://hlinksldjump"/>
            <a:extLst>
              <a:ext uri="{FF2B5EF4-FFF2-40B4-BE49-F238E27FC236}">
                <a16:creationId xmlns:a16="http://schemas.microsoft.com/office/drawing/2014/main" id="{C4F2B660-39A7-D9A6-CA91-1250349F432F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87264" y="1617505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1.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0122F909-0A80-869B-041D-DB284E1C9F32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34949" y="129279"/>
            <a:ext cx="9043200" cy="46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175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400" b="1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971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B55A85E-BC9E-E2B4-3CA9-E8E4BBA0BB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Contexto</a:t>
            </a:r>
          </a:p>
          <a:p>
            <a:r>
              <a:rPr lang="pt-BR" dirty="0"/>
              <a:t>Motivação/justificativa</a:t>
            </a:r>
          </a:p>
          <a:p>
            <a:r>
              <a:rPr lang="pt-BR" dirty="0"/>
              <a:t>Relevância econômica e científica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EB5AE9-8D0E-2B07-EC8D-37F5A85AA7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D0988F6-7DE0-771C-2DDB-0B89054C2E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815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1CF58304-BF64-882C-3094-273855FA78A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87264" y="3956033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2" name="Retângulo 31">
            <a:hlinkClick r:id="rId19" action="ppaction://hlinksldjump"/>
            <a:extLst>
              <a:ext uri="{FF2B5EF4-FFF2-40B4-BE49-F238E27FC236}">
                <a16:creationId xmlns:a16="http://schemas.microsoft.com/office/drawing/2014/main" id="{5ED562B4-01E3-01B9-1306-F3CA6213F25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82764" y="3956033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Próximos Passos</a:t>
            </a:r>
          </a:p>
        </p:txBody>
      </p:sp>
      <p:sp>
        <p:nvSpPr>
          <p:cNvPr id="31" name="Retângulo 30">
            <a:hlinkClick r:id="rId19" action="ppaction://hlinksldjump"/>
            <a:extLst>
              <a:ext uri="{FF2B5EF4-FFF2-40B4-BE49-F238E27FC236}">
                <a16:creationId xmlns:a16="http://schemas.microsoft.com/office/drawing/2014/main" id="{351BF1BC-3B92-94B0-B2A4-29B180D1735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87264" y="3956033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5.</a:t>
            </a:r>
          </a:p>
        </p:txBody>
      </p: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8BA32DD3-E123-07B3-02EC-24D7558F7FD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87264" y="3371401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tângulo 15">
            <a:hlinkClick r:id="rId20" action="ppaction://hlinksldjump"/>
            <a:extLst>
              <a:ext uri="{FF2B5EF4-FFF2-40B4-BE49-F238E27FC236}">
                <a16:creationId xmlns:a16="http://schemas.microsoft.com/office/drawing/2014/main" id="{9ED2D2BA-CF97-4628-9F4F-6C6125697EC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82764" y="3371401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Planejamento</a:t>
            </a:r>
          </a:p>
        </p:txBody>
      </p:sp>
      <p:sp>
        <p:nvSpPr>
          <p:cNvPr id="15" name="Retângulo 14">
            <a:hlinkClick r:id="rId20" action="ppaction://hlinksldjump"/>
            <a:extLst>
              <a:ext uri="{FF2B5EF4-FFF2-40B4-BE49-F238E27FC236}">
                <a16:creationId xmlns:a16="http://schemas.microsoft.com/office/drawing/2014/main" id="{4A447138-2DA7-8C1E-AAB8-5E29804FEBD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87264" y="3371401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4.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E54471FF-E015-A073-9FBC-A02F6ABEBF4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87264" y="2786769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tângulo 12">
            <a:hlinkClick r:id="rId21" action="ppaction://hlinksldjump"/>
            <a:extLst>
              <a:ext uri="{FF2B5EF4-FFF2-40B4-BE49-F238E27FC236}">
                <a16:creationId xmlns:a16="http://schemas.microsoft.com/office/drawing/2014/main" id="{4E7BBE65-8C73-5401-BF89-2AB4FFBFD13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782764" y="2786769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Escopo de Trabalho</a:t>
            </a:r>
          </a:p>
        </p:txBody>
      </p:sp>
      <p:sp>
        <p:nvSpPr>
          <p:cNvPr id="12" name="Retângulo 11">
            <a:hlinkClick r:id="rId21" action="ppaction://hlinksldjump"/>
            <a:extLst>
              <a:ext uri="{FF2B5EF4-FFF2-40B4-BE49-F238E27FC236}">
                <a16:creationId xmlns:a16="http://schemas.microsoft.com/office/drawing/2014/main" id="{227DB7BC-EAAA-2567-F166-5AFC679C0FB3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87264" y="2786769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3.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B04E86F-CD3D-E115-AEFC-689C06E937C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287264" y="2202137"/>
            <a:ext cx="9720000" cy="438582"/>
          </a:xfrm>
          <a:prstGeom prst="roundRect">
            <a:avLst/>
          </a:prstGeom>
          <a:solidFill>
            <a:srgbClr val="555555">
              <a:lumMod val="10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tângulo 9">
            <a:hlinkClick r:id="rId22" action="ppaction://hlinksldjump"/>
            <a:extLst>
              <a:ext uri="{FF2B5EF4-FFF2-40B4-BE49-F238E27FC236}">
                <a16:creationId xmlns:a16="http://schemas.microsoft.com/office/drawing/2014/main" id="{B78927E9-67ED-92A2-0DBB-0F6A7EB6936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782764" y="2202137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Objetivo e Abordagem</a:t>
            </a:r>
          </a:p>
        </p:txBody>
      </p:sp>
      <p:sp>
        <p:nvSpPr>
          <p:cNvPr id="9" name="Retângulo 8">
            <a:hlinkClick r:id="rId22" action="ppaction://hlinksldjump"/>
            <a:extLst>
              <a:ext uri="{FF2B5EF4-FFF2-40B4-BE49-F238E27FC236}">
                <a16:creationId xmlns:a16="http://schemas.microsoft.com/office/drawing/2014/main" id="{11E99560-D7B6-AE54-56B7-DD0F659CD1C0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287264" y="2202137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2.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D5121286-AE1D-CAFE-F0A8-0317E9C95B3E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87264" y="1617505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Retângulo 6">
            <a:hlinkClick r:id="rId23" action="ppaction://hlinksldjump"/>
            <a:extLst>
              <a:ext uri="{FF2B5EF4-FFF2-40B4-BE49-F238E27FC236}">
                <a16:creationId xmlns:a16="http://schemas.microsoft.com/office/drawing/2014/main" id="{A3DC6CC2-99D2-A839-A1BF-A0E8BA4BCCEF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782764" y="1617505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Introdução</a:t>
            </a:r>
          </a:p>
        </p:txBody>
      </p:sp>
      <p:sp>
        <p:nvSpPr>
          <p:cNvPr id="6" name="Retângulo 5">
            <a:hlinkClick r:id="rId23" action="ppaction://hlinksldjump"/>
            <a:extLst>
              <a:ext uri="{FF2B5EF4-FFF2-40B4-BE49-F238E27FC236}">
                <a16:creationId xmlns:a16="http://schemas.microsoft.com/office/drawing/2014/main" id="{BDAC80BD-FC57-8EFD-58CB-4D0D806C9125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87264" y="1617505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1.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4781F5F-802D-8782-AAFF-21BFD5DF4597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34949" y="129279"/>
            <a:ext cx="9043200" cy="46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175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400" b="1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136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5AC47-C4B8-3EB7-427F-9B364EE91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3B5857-E922-9FD8-8935-60991AFBD6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/>
              <a:t>Objetivo e Abordagem: </a:t>
            </a:r>
            <a:r>
              <a:rPr lang="pt-BR" b="0" i="1" noProof="0"/>
              <a:t>Estrutura Analítica do Projeto (EAP)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399BE8E9-BC5E-6F05-9059-B3D252AFBD3D}"/>
              </a:ext>
            </a:extLst>
          </p:cNvPr>
          <p:cNvSpPr/>
          <p:nvPr/>
        </p:nvSpPr>
        <p:spPr>
          <a:xfrm>
            <a:off x="334949" y="725908"/>
            <a:ext cx="9043200" cy="923278"/>
          </a:xfrm>
          <a:prstGeom prst="roundRect">
            <a:avLst/>
          </a:prstGeom>
          <a:solidFill>
            <a:srgbClr val="1932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bg1"/>
                </a:solidFill>
              </a:rPr>
              <a:t>OBJETIVO</a:t>
            </a:r>
          </a:p>
          <a:p>
            <a:pPr algn="ctr"/>
            <a:r>
              <a:rPr lang="en-US" sz="1600">
                <a:solidFill>
                  <a:schemeClr val="bg1"/>
                </a:solidFill>
              </a:rPr>
              <a:t>Declarar aqui o Objetivo Global do Projeto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EB465F7B-64A4-E7FB-EEB6-9C128216A0EB}"/>
              </a:ext>
            </a:extLst>
          </p:cNvPr>
          <p:cNvSpPr/>
          <p:nvPr/>
        </p:nvSpPr>
        <p:spPr>
          <a:xfrm>
            <a:off x="334949" y="1712068"/>
            <a:ext cx="1764000" cy="1008000"/>
          </a:xfrm>
          <a:prstGeom prst="roundRect">
            <a:avLst/>
          </a:prstGeom>
          <a:solidFill>
            <a:srgbClr val="145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WP1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Título do </a:t>
            </a:r>
          </a:p>
          <a:p>
            <a:pPr algn="ctr"/>
            <a:r>
              <a:rPr lang="pt-BR" sz="1600" dirty="0">
                <a:solidFill>
                  <a:schemeClr val="bg1"/>
                </a:solidFill>
              </a:rPr>
              <a:t>Pacote de Trabalho 1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5D8201C7-CDDE-0B87-7B19-7564468A4B13}"/>
              </a:ext>
            </a:extLst>
          </p:cNvPr>
          <p:cNvSpPr/>
          <p:nvPr/>
        </p:nvSpPr>
        <p:spPr>
          <a:xfrm>
            <a:off x="2151180" y="1712068"/>
            <a:ext cx="1764000" cy="1008000"/>
          </a:xfrm>
          <a:prstGeom prst="roundRect">
            <a:avLst/>
          </a:prstGeom>
          <a:solidFill>
            <a:srgbClr val="145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WP2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Título do </a:t>
            </a:r>
          </a:p>
          <a:p>
            <a:pPr algn="ctr"/>
            <a:r>
              <a:rPr lang="pt-BR" sz="1600" dirty="0">
                <a:solidFill>
                  <a:schemeClr val="bg1"/>
                </a:solidFill>
              </a:rPr>
              <a:t>Pacote de Trabalho 2</a:t>
            </a: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9E77FA8-2927-7F08-B9F4-FEC666A37484}"/>
              </a:ext>
            </a:extLst>
          </p:cNvPr>
          <p:cNvSpPr/>
          <p:nvPr/>
        </p:nvSpPr>
        <p:spPr>
          <a:xfrm>
            <a:off x="3974548" y="1712068"/>
            <a:ext cx="1764000" cy="1008000"/>
          </a:xfrm>
          <a:prstGeom prst="roundRect">
            <a:avLst/>
          </a:prstGeom>
          <a:solidFill>
            <a:srgbClr val="145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WP ...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5667E64D-8A5D-AF28-C84D-519D7158D143}"/>
              </a:ext>
            </a:extLst>
          </p:cNvPr>
          <p:cNvSpPr/>
          <p:nvPr/>
        </p:nvSpPr>
        <p:spPr>
          <a:xfrm>
            <a:off x="5797537" y="1712068"/>
            <a:ext cx="1764000" cy="1008000"/>
          </a:xfrm>
          <a:prstGeom prst="roundRect">
            <a:avLst/>
          </a:prstGeom>
          <a:solidFill>
            <a:srgbClr val="145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28600" algn="ctr"/>
            <a:r>
              <a:rPr lang="pt-BR" sz="1600" b="1" dirty="0">
                <a:solidFill>
                  <a:schemeClr val="bg1"/>
                </a:solidFill>
              </a:rPr>
              <a:t>WP ...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8ECC56F4-621B-2E1F-4C88-E8877BB31977}"/>
              </a:ext>
            </a:extLst>
          </p:cNvPr>
          <p:cNvSpPr/>
          <p:nvPr/>
        </p:nvSpPr>
        <p:spPr>
          <a:xfrm>
            <a:off x="7614148" y="1712068"/>
            <a:ext cx="1764000" cy="1008000"/>
          </a:xfrm>
          <a:prstGeom prst="roundRect">
            <a:avLst/>
          </a:prstGeom>
          <a:solidFill>
            <a:srgbClr val="1450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</a:rPr>
              <a:t>WPN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pt-BR" sz="1600" dirty="0">
                <a:solidFill>
                  <a:schemeClr val="bg1"/>
                </a:solidFill>
              </a:rPr>
              <a:t>Título do </a:t>
            </a:r>
          </a:p>
          <a:p>
            <a:pPr algn="ctr"/>
            <a:r>
              <a:rPr lang="pt-BR" sz="1600" dirty="0">
                <a:solidFill>
                  <a:schemeClr val="bg1"/>
                </a:solidFill>
              </a:rPr>
              <a:t>Pacote de Trabalho N</a:t>
            </a:r>
          </a:p>
        </p:txBody>
      </p: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8B09BA30-786C-39F7-71AB-4C807ADC1CE7}"/>
              </a:ext>
            </a:extLst>
          </p:cNvPr>
          <p:cNvCxnSpPr>
            <a:stCxn id="7" idx="2"/>
            <a:endCxn id="51" idx="0"/>
          </p:cNvCxnSpPr>
          <p:nvPr/>
        </p:nvCxnSpPr>
        <p:spPr>
          <a:xfrm>
            <a:off x="1216949" y="2720068"/>
            <a:ext cx="0" cy="2290596"/>
          </a:xfrm>
          <a:prstGeom prst="line">
            <a:avLst/>
          </a:prstGeom>
          <a:ln w="38100" cap="flat" cmpd="sng" algn="ctr">
            <a:solidFill>
              <a:srgbClr val="555555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tângulo: Cantos Arredondados 48">
            <a:extLst>
              <a:ext uri="{FF2B5EF4-FFF2-40B4-BE49-F238E27FC236}">
                <a16:creationId xmlns:a16="http://schemas.microsoft.com/office/drawing/2014/main" id="{65F66032-E668-1672-80F5-0D8D95A3C0D5}"/>
              </a:ext>
            </a:extLst>
          </p:cNvPr>
          <p:cNvSpPr/>
          <p:nvPr/>
        </p:nvSpPr>
        <p:spPr>
          <a:xfrm>
            <a:off x="334949" y="2833767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Título da Atividade do WP1</a:t>
            </a:r>
          </a:p>
        </p:txBody>
      </p:sp>
      <p:sp>
        <p:nvSpPr>
          <p:cNvPr id="50" name="Retângulo: Cantos Arredondados 49">
            <a:extLst>
              <a:ext uri="{FF2B5EF4-FFF2-40B4-BE49-F238E27FC236}">
                <a16:creationId xmlns:a16="http://schemas.microsoft.com/office/drawing/2014/main" id="{18008114-F6B1-5411-8CC8-EB7C52791DE6}"/>
              </a:ext>
            </a:extLst>
          </p:cNvPr>
          <p:cNvSpPr/>
          <p:nvPr/>
        </p:nvSpPr>
        <p:spPr>
          <a:xfrm>
            <a:off x="334949" y="3917110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Título da Atividade do WP1</a:t>
            </a:r>
          </a:p>
        </p:txBody>
      </p:sp>
      <p:sp>
        <p:nvSpPr>
          <p:cNvPr id="51" name="Retângulo: Cantos Arredondados 50">
            <a:extLst>
              <a:ext uri="{FF2B5EF4-FFF2-40B4-BE49-F238E27FC236}">
                <a16:creationId xmlns:a16="http://schemas.microsoft.com/office/drawing/2014/main" id="{DF838164-1EF2-620A-F71E-5C122220A61E}"/>
              </a:ext>
            </a:extLst>
          </p:cNvPr>
          <p:cNvSpPr/>
          <p:nvPr/>
        </p:nvSpPr>
        <p:spPr>
          <a:xfrm>
            <a:off x="334949" y="5010664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1.3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Título da Atividade do WP1</a:t>
            </a:r>
          </a:p>
        </p:txBody>
      </p:sp>
      <p:cxnSp>
        <p:nvCxnSpPr>
          <p:cNvPr id="56" name="Conector reto 55">
            <a:extLst>
              <a:ext uri="{FF2B5EF4-FFF2-40B4-BE49-F238E27FC236}">
                <a16:creationId xmlns:a16="http://schemas.microsoft.com/office/drawing/2014/main" id="{5CD39CD8-4C70-8559-5AAE-BF5907647A83}"/>
              </a:ext>
            </a:extLst>
          </p:cNvPr>
          <p:cNvCxnSpPr>
            <a:endCxn id="59" idx="0"/>
          </p:cNvCxnSpPr>
          <p:nvPr/>
        </p:nvCxnSpPr>
        <p:spPr>
          <a:xfrm>
            <a:off x="3033180" y="2720068"/>
            <a:ext cx="0" cy="2290596"/>
          </a:xfrm>
          <a:prstGeom prst="line">
            <a:avLst/>
          </a:prstGeom>
          <a:ln w="38100" cap="flat" cmpd="sng" algn="ctr">
            <a:solidFill>
              <a:srgbClr val="555555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tângulo: Cantos Arredondados 56">
            <a:extLst>
              <a:ext uri="{FF2B5EF4-FFF2-40B4-BE49-F238E27FC236}">
                <a16:creationId xmlns:a16="http://schemas.microsoft.com/office/drawing/2014/main" id="{1C4B28F9-1BDD-8440-D465-B4A47C62D64F}"/>
              </a:ext>
            </a:extLst>
          </p:cNvPr>
          <p:cNvSpPr/>
          <p:nvPr/>
        </p:nvSpPr>
        <p:spPr>
          <a:xfrm>
            <a:off x="2151180" y="2833767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Título da Atividade do WP2</a:t>
            </a:r>
          </a:p>
        </p:txBody>
      </p:sp>
      <p:sp>
        <p:nvSpPr>
          <p:cNvPr id="58" name="Retângulo: Cantos Arredondados 57">
            <a:extLst>
              <a:ext uri="{FF2B5EF4-FFF2-40B4-BE49-F238E27FC236}">
                <a16:creationId xmlns:a16="http://schemas.microsoft.com/office/drawing/2014/main" id="{9E55665C-FBC7-E0E0-B5F5-665AB00DA750}"/>
              </a:ext>
            </a:extLst>
          </p:cNvPr>
          <p:cNvSpPr/>
          <p:nvPr/>
        </p:nvSpPr>
        <p:spPr>
          <a:xfrm>
            <a:off x="2151180" y="3917110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2.2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Título da Atividade do WP1</a:t>
            </a:r>
          </a:p>
        </p:txBody>
      </p:sp>
      <p:sp>
        <p:nvSpPr>
          <p:cNvPr id="59" name="Retângulo: Cantos Arredondados 58">
            <a:extLst>
              <a:ext uri="{FF2B5EF4-FFF2-40B4-BE49-F238E27FC236}">
                <a16:creationId xmlns:a16="http://schemas.microsoft.com/office/drawing/2014/main" id="{31F6CB56-4948-AF1C-166A-887A48C9DA2F}"/>
              </a:ext>
            </a:extLst>
          </p:cNvPr>
          <p:cNvSpPr/>
          <p:nvPr/>
        </p:nvSpPr>
        <p:spPr>
          <a:xfrm>
            <a:off x="2151180" y="5010664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Título da Atividade do WP1</a:t>
            </a:r>
          </a:p>
        </p:txBody>
      </p:sp>
      <p:cxnSp>
        <p:nvCxnSpPr>
          <p:cNvPr id="61" name="Conector reto 60">
            <a:extLst>
              <a:ext uri="{FF2B5EF4-FFF2-40B4-BE49-F238E27FC236}">
                <a16:creationId xmlns:a16="http://schemas.microsoft.com/office/drawing/2014/main" id="{4916383D-93E9-6481-9337-A71E0D85BEC9}"/>
              </a:ext>
            </a:extLst>
          </p:cNvPr>
          <p:cNvCxnSpPr>
            <a:cxnSpLocks/>
          </p:cNvCxnSpPr>
          <p:nvPr/>
        </p:nvCxnSpPr>
        <p:spPr>
          <a:xfrm>
            <a:off x="4856548" y="2720068"/>
            <a:ext cx="0" cy="2290596"/>
          </a:xfrm>
          <a:prstGeom prst="line">
            <a:avLst/>
          </a:prstGeom>
          <a:ln w="38100" cap="flat" cmpd="sng" algn="ctr">
            <a:solidFill>
              <a:srgbClr val="555555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tângulo: Cantos Arredondados 61">
            <a:extLst>
              <a:ext uri="{FF2B5EF4-FFF2-40B4-BE49-F238E27FC236}">
                <a16:creationId xmlns:a16="http://schemas.microsoft.com/office/drawing/2014/main" id="{ABFB8525-25B0-7A0C-C8BC-58884B5A1016}"/>
              </a:ext>
            </a:extLst>
          </p:cNvPr>
          <p:cNvSpPr/>
          <p:nvPr/>
        </p:nvSpPr>
        <p:spPr>
          <a:xfrm>
            <a:off x="3974548" y="2833767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tângulo: Cantos Arredondados 62">
            <a:extLst>
              <a:ext uri="{FF2B5EF4-FFF2-40B4-BE49-F238E27FC236}">
                <a16:creationId xmlns:a16="http://schemas.microsoft.com/office/drawing/2014/main" id="{BA4E3D70-3C3F-3BC4-4690-CA4632CA4AC7}"/>
              </a:ext>
            </a:extLst>
          </p:cNvPr>
          <p:cNvSpPr/>
          <p:nvPr/>
        </p:nvSpPr>
        <p:spPr>
          <a:xfrm>
            <a:off x="3974548" y="3917110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6" name="Conector reto 65">
            <a:extLst>
              <a:ext uri="{FF2B5EF4-FFF2-40B4-BE49-F238E27FC236}">
                <a16:creationId xmlns:a16="http://schemas.microsoft.com/office/drawing/2014/main" id="{18503FE3-04BA-84AC-F262-3C563454AA4C}"/>
              </a:ext>
            </a:extLst>
          </p:cNvPr>
          <p:cNvCxnSpPr>
            <a:cxnSpLocks/>
          </p:cNvCxnSpPr>
          <p:nvPr/>
        </p:nvCxnSpPr>
        <p:spPr>
          <a:xfrm>
            <a:off x="6679536" y="2720068"/>
            <a:ext cx="0" cy="1197042"/>
          </a:xfrm>
          <a:prstGeom prst="line">
            <a:avLst/>
          </a:prstGeom>
          <a:ln w="38100" cap="flat" cmpd="sng" algn="ctr">
            <a:solidFill>
              <a:srgbClr val="555555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tângulo: Cantos Arredondados 66">
            <a:extLst>
              <a:ext uri="{FF2B5EF4-FFF2-40B4-BE49-F238E27FC236}">
                <a16:creationId xmlns:a16="http://schemas.microsoft.com/office/drawing/2014/main" id="{13799258-59BC-8B3F-F475-0F0ADD6BF4DB}"/>
              </a:ext>
            </a:extLst>
          </p:cNvPr>
          <p:cNvSpPr/>
          <p:nvPr/>
        </p:nvSpPr>
        <p:spPr>
          <a:xfrm>
            <a:off x="5797536" y="2833767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tângulo: Cantos Arredondados 67">
            <a:extLst>
              <a:ext uri="{FF2B5EF4-FFF2-40B4-BE49-F238E27FC236}">
                <a16:creationId xmlns:a16="http://schemas.microsoft.com/office/drawing/2014/main" id="{8EC5C7A4-3698-1455-00A7-C495120098A0}"/>
              </a:ext>
            </a:extLst>
          </p:cNvPr>
          <p:cNvSpPr/>
          <p:nvPr/>
        </p:nvSpPr>
        <p:spPr>
          <a:xfrm>
            <a:off x="5797536" y="3917110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1" name="Conector reto 70">
            <a:extLst>
              <a:ext uri="{FF2B5EF4-FFF2-40B4-BE49-F238E27FC236}">
                <a16:creationId xmlns:a16="http://schemas.microsoft.com/office/drawing/2014/main" id="{01BD4E9A-D34D-A6F0-7CE4-BB0A46CBBAC2}"/>
              </a:ext>
            </a:extLst>
          </p:cNvPr>
          <p:cNvCxnSpPr>
            <a:cxnSpLocks/>
          </p:cNvCxnSpPr>
          <p:nvPr/>
        </p:nvCxnSpPr>
        <p:spPr>
          <a:xfrm>
            <a:off x="8496148" y="2720068"/>
            <a:ext cx="0" cy="1197042"/>
          </a:xfrm>
          <a:prstGeom prst="line">
            <a:avLst/>
          </a:prstGeom>
          <a:ln w="38100" cap="flat" cmpd="sng" algn="ctr">
            <a:solidFill>
              <a:srgbClr val="555555"/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tângulo: Cantos Arredondados 71">
            <a:extLst>
              <a:ext uri="{FF2B5EF4-FFF2-40B4-BE49-F238E27FC236}">
                <a16:creationId xmlns:a16="http://schemas.microsoft.com/office/drawing/2014/main" id="{2011E4DC-C001-714D-4BDF-BE8944AEB0B8}"/>
              </a:ext>
            </a:extLst>
          </p:cNvPr>
          <p:cNvSpPr/>
          <p:nvPr/>
        </p:nvSpPr>
        <p:spPr>
          <a:xfrm>
            <a:off x="7614148" y="2833767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N.1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Título da Atividade do WPN</a:t>
            </a:r>
          </a:p>
        </p:txBody>
      </p:sp>
      <p:sp>
        <p:nvSpPr>
          <p:cNvPr id="73" name="Retângulo: Cantos Arredondados 72">
            <a:extLst>
              <a:ext uri="{FF2B5EF4-FFF2-40B4-BE49-F238E27FC236}">
                <a16:creationId xmlns:a16="http://schemas.microsoft.com/office/drawing/2014/main" id="{ACF5C804-BA1E-2391-0150-B85579458483}"/>
              </a:ext>
            </a:extLst>
          </p:cNvPr>
          <p:cNvSpPr/>
          <p:nvPr/>
        </p:nvSpPr>
        <p:spPr>
          <a:xfrm>
            <a:off x="7614148" y="3917110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N.2</a:t>
            </a:r>
            <a:r>
              <a:rPr lang="pt-BR" sz="1600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Título da Atividade do WPN1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03AAF699-4435-D1F5-7DFA-E31E15FB7393}"/>
              </a:ext>
            </a:extLst>
          </p:cNvPr>
          <p:cNvSpPr txBox="1"/>
          <p:nvPr/>
        </p:nvSpPr>
        <p:spPr>
          <a:xfrm>
            <a:off x="5858679" y="5120558"/>
            <a:ext cx="3505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i="1" dirty="0"/>
              <a:t>Sugestão: Inserir logos dos parceiros nas atividades que eles contribuem. Evidencia a cooperação/parceria</a:t>
            </a:r>
          </a:p>
        </p:txBody>
      </p:sp>
      <p:sp>
        <p:nvSpPr>
          <p:cNvPr id="76" name="Retângulo: Cantos Arredondados 75">
            <a:extLst>
              <a:ext uri="{FF2B5EF4-FFF2-40B4-BE49-F238E27FC236}">
                <a16:creationId xmlns:a16="http://schemas.microsoft.com/office/drawing/2014/main" id="{51196B55-0FA7-7557-6B77-D74ACB051BCE}"/>
              </a:ext>
            </a:extLst>
          </p:cNvPr>
          <p:cNvSpPr/>
          <p:nvPr/>
        </p:nvSpPr>
        <p:spPr>
          <a:xfrm>
            <a:off x="3974548" y="5010664"/>
            <a:ext cx="1764000" cy="1008000"/>
          </a:xfrm>
          <a:prstGeom prst="roundRect">
            <a:avLst/>
          </a:prstGeom>
          <a:solidFill>
            <a:srgbClr val="AAC8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pt-BR" sz="1600" b="1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lang="pt-BR" sz="1600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7" name="Picture 1">
            <a:extLst>
              <a:ext uri="{FF2B5EF4-FFF2-40B4-BE49-F238E27FC236}">
                <a16:creationId xmlns:a16="http://schemas.microsoft.com/office/drawing/2014/main" id="{96D9E524-3A78-6C52-E00E-A822FA90D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498" y="5738836"/>
            <a:ext cx="463088" cy="177620"/>
          </a:xfrm>
          <a:prstGeom prst="rect">
            <a:avLst/>
          </a:prstGeom>
        </p:spPr>
      </p:pic>
      <p:sp>
        <p:nvSpPr>
          <p:cNvPr id="78" name="CaixaDeTexto 77">
            <a:extLst>
              <a:ext uri="{FF2B5EF4-FFF2-40B4-BE49-F238E27FC236}">
                <a16:creationId xmlns:a16="http://schemas.microsoft.com/office/drawing/2014/main" id="{372B6B55-9779-4B63-79B9-7E33256AD41A}"/>
              </a:ext>
            </a:extLst>
          </p:cNvPr>
          <p:cNvSpPr txBox="1"/>
          <p:nvPr/>
        </p:nvSpPr>
        <p:spPr>
          <a:xfrm>
            <a:off x="4693717" y="5689146"/>
            <a:ext cx="924933" cy="253916"/>
          </a:xfrm>
          <a:prstGeom prst="rect">
            <a:avLst/>
          </a:prstGeom>
          <a:solidFill>
            <a:srgbClr val="D2D2D2"/>
          </a:solidFill>
        </p:spPr>
        <p:txBody>
          <a:bodyPr wrap="none" lIns="0" rIns="0" rtlCol="0">
            <a:spAutoFit/>
          </a:bodyPr>
          <a:lstStyle/>
          <a:p>
            <a:r>
              <a:rPr lang="pt-BR" sz="1050" b="1" dirty="0"/>
              <a:t>LOGO PARCEIRO</a:t>
            </a:r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id="{EA476B11-F416-519E-2395-ACAED50CAA45}"/>
              </a:ext>
            </a:extLst>
          </p:cNvPr>
          <p:cNvSpPr/>
          <p:nvPr/>
        </p:nvSpPr>
        <p:spPr>
          <a:xfrm>
            <a:off x="4062636" y="5666545"/>
            <a:ext cx="1607871" cy="288972"/>
          </a:xfrm>
          <a:prstGeom prst="rect">
            <a:avLst/>
          </a:prstGeom>
          <a:noFill/>
          <a:ln w="28575" cap="flat" cmpd="sng" algn="ctr">
            <a:solidFill>
              <a:srgbClr val="1450C8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30000">
                      <a:srgbClr val="D2D2D2"/>
                    </a:gs>
                    <a:gs pos="100000">
                      <a:srgbClr val="E6E6E6"/>
                    </a:gs>
                  </a:gsLst>
                  <a:lin ang="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2200" dirty="0">
              <a:solidFill>
                <a:srgbClr val="555555"/>
              </a:solidFill>
            </a:endParaRPr>
          </a:p>
        </p:txBody>
      </p:sp>
      <p:cxnSp>
        <p:nvCxnSpPr>
          <p:cNvPr id="81" name="Conector: Angulado 80">
            <a:extLst>
              <a:ext uri="{FF2B5EF4-FFF2-40B4-BE49-F238E27FC236}">
                <a16:creationId xmlns:a16="http://schemas.microsoft.com/office/drawing/2014/main" id="{5B2620A8-0DE2-CDC1-DF1D-A0F122D4748F}"/>
              </a:ext>
            </a:extLst>
          </p:cNvPr>
          <p:cNvCxnSpPr>
            <a:cxnSpLocks/>
            <a:stCxn id="79" idx="0"/>
          </p:cNvCxnSpPr>
          <p:nvPr/>
        </p:nvCxnSpPr>
        <p:spPr>
          <a:xfrm rot="5400000" flipH="1" flipV="1">
            <a:off x="5233611" y="4922800"/>
            <a:ext cx="376707" cy="1110784"/>
          </a:xfrm>
          <a:prstGeom prst="bentConnector2">
            <a:avLst/>
          </a:prstGeom>
          <a:noFill/>
          <a:ln w="28575" cap="flat" cmpd="sng" algn="ctr">
            <a:solidFill>
              <a:srgbClr val="1450C8"/>
            </a:solidFill>
            <a:prstDash val="solid"/>
            <a:miter lim="800000"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30000">
                      <a:srgbClr val="D2D2D2"/>
                    </a:gs>
                    <a:gs pos="100000">
                      <a:srgbClr val="E6E6E6"/>
                    </a:gs>
                  </a:gsLst>
                  <a:lin ang="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897802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ângulo: Cantos Arredondados 32">
            <a:extLst>
              <a:ext uri="{FF2B5EF4-FFF2-40B4-BE49-F238E27FC236}">
                <a16:creationId xmlns:a16="http://schemas.microsoft.com/office/drawing/2014/main" id="{DC9FD16C-1CFB-7856-9F10-D6A213D50C3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287264" y="3956033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2" name="Retângulo 31">
            <a:hlinkClick r:id="rId19" action="ppaction://hlinksldjump"/>
            <a:extLst>
              <a:ext uri="{FF2B5EF4-FFF2-40B4-BE49-F238E27FC236}">
                <a16:creationId xmlns:a16="http://schemas.microsoft.com/office/drawing/2014/main" id="{29890C43-7889-ED21-EBB8-9A452868E88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82764" y="3956033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Próximos Passos</a:t>
            </a:r>
          </a:p>
        </p:txBody>
      </p:sp>
      <p:sp>
        <p:nvSpPr>
          <p:cNvPr id="31" name="Retângulo 30">
            <a:hlinkClick r:id="rId19" action="ppaction://hlinksldjump"/>
            <a:extLst>
              <a:ext uri="{FF2B5EF4-FFF2-40B4-BE49-F238E27FC236}">
                <a16:creationId xmlns:a16="http://schemas.microsoft.com/office/drawing/2014/main" id="{B54B7E36-9963-0089-BCF5-09BB0EB5DB2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87264" y="3956033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5.</a:t>
            </a:r>
          </a:p>
        </p:txBody>
      </p:sp>
      <p:sp>
        <p:nvSpPr>
          <p:cNvPr id="27" name="Retângulo: Cantos Arredondados 26">
            <a:extLst>
              <a:ext uri="{FF2B5EF4-FFF2-40B4-BE49-F238E27FC236}">
                <a16:creationId xmlns:a16="http://schemas.microsoft.com/office/drawing/2014/main" id="{01B3D57C-1EF7-4215-E582-5C6C8FBB63A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287264" y="3371401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6" name="Retângulo 25">
            <a:hlinkClick r:id="rId20" action="ppaction://hlinksldjump"/>
            <a:extLst>
              <a:ext uri="{FF2B5EF4-FFF2-40B4-BE49-F238E27FC236}">
                <a16:creationId xmlns:a16="http://schemas.microsoft.com/office/drawing/2014/main" id="{38BEE036-3618-B7E5-E170-CF580D16629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82764" y="3371401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Planejamento</a:t>
            </a:r>
          </a:p>
        </p:txBody>
      </p:sp>
      <p:sp>
        <p:nvSpPr>
          <p:cNvPr id="25" name="Retângulo 24">
            <a:hlinkClick r:id="rId20" action="ppaction://hlinksldjump"/>
            <a:extLst>
              <a:ext uri="{FF2B5EF4-FFF2-40B4-BE49-F238E27FC236}">
                <a16:creationId xmlns:a16="http://schemas.microsoft.com/office/drawing/2014/main" id="{374A8A1B-C4EE-79D2-9BF6-B13F5F5DD99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87264" y="3371401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4.</a:t>
            </a:r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81D763DF-5B13-0AA8-8455-5B02FFA4522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87264" y="2786769"/>
            <a:ext cx="9720000" cy="438582"/>
          </a:xfrm>
          <a:prstGeom prst="roundRect">
            <a:avLst/>
          </a:prstGeom>
          <a:solidFill>
            <a:srgbClr val="555555">
              <a:lumMod val="10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3" name="Retângulo 22">
            <a:hlinkClick r:id="rId21" action="ppaction://hlinksldjump"/>
            <a:extLst>
              <a:ext uri="{FF2B5EF4-FFF2-40B4-BE49-F238E27FC236}">
                <a16:creationId xmlns:a16="http://schemas.microsoft.com/office/drawing/2014/main" id="{B989AF08-3C34-2F70-1DD3-3561FE706AE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1782764" y="2786769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Escopo de Trabalho</a:t>
            </a:r>
          </a:p>
        </p:txBody>
      </p:sp>
      <p:sp>
        <p:nvSpPr>
          <p:cNvPr id="22" name="Retângulo 21">
            <a:hlinkClick r:id="rId21" action="ppaction://hlinksldjump"/>
            <a:extLst>
              <a:ext uri="{FF2B5EF4-FFF2-40B4-BE49-F238E27FC236}">
                <a16:creationId xmlns:a16="http://schemas.microsoft.com/office/drawing/2014/main" id="{3A361C44-3B7B-A59F-47A6-174D410CE76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87264" y="2786769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FFFFFF">
                    <a:lumMod val="100000"/>
                  </a:srgbClr>
                </a:solidFill>
                <a:latin typeface="Calibri" panose="020F0502020204030204" pitchFamily="34" charset="0"/>
              </a:rPr>
              <a:t>3.</a:t>
            </a:r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8BA57215-C0EE-53A1-0B21-C442224B9A6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287264" y="2202137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tângulo 19">
            <a:hlinkClick r:id="rId22" action="ppaction://hlinksldjump"/>
            <a:extLst>
              <a:ext uri="{FF2B5EF4-FFF2-40B4-BE49-F238E27FC236}">
                <a16:creationId xmlns:a16="http://schemas.microsoft.com/office/drawing/2014/main" id="{A0213A39-A4BE-A315-0ACA-6B5B75BF61E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782764" y="2202137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Objetivo e Abordagem</a:t>
            </a:r>
          </a:p>
        </p:txBody>
      </p:sp>
      <p:sp>
        <p:nvSpPr>
          <p:cNvPr id="19" name="Retângulo 18">
            <a:hlinkClick r:id="rId22" action="ppaction://hlinksldjump"/>
            <a:extLst>
              <a:ext uri="{FF2B5EF4-FFF2-40B4-BE49-F238E27FC236}">
                <a16:creationId xmlns:a16="http://schemas.microsoft.com/office/drawing/2014/main" id="{DC944D20-E30E-9E27-5856-E0C4F2AA5EE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1287264" y="2202137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2.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0B39FD6E-EB95-F6DD-9912-F71A7F353F5D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87264" y="1617505"/>
            <a:ext cx="9720000" cy="438582"/>
          </a:xfrm>
          <a:prstGeom prst="roundRect">
            <a:avLst/>
          </a:prstGeom>
          <a:gradFill flip="none" rotWithShape="1">
            <a:gsLst>
              <a:gs pos="0">
                <a:srgbClr val="D2D2D2">
                  <a:lumMod val="100000"/>
                </a:srgbClr>
              </a:gs>
              <a:gs pos="100000">
                <a:srgbClr val="E6E6E6">
                  <a:lumMod val="10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pt-BR" sz="2200">
              <a:solidFill>
                <a:srgbClr val="555555">
                  <a:lumMod val="10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17" name="Retângulo 16">
            <a:hlinkClick r:id="rId23" action="ppaction://hlinksldjump"/>
            <a:extLst>
              <a:ext uri="{FF2B5EF4-FFF2-40B4-BE49-F238E27FC236}">
                <a16:creationId xmlns:a16="http://schemas.microsoft.com/office/drawing/2014/main" id="{20F4A59F-0A97-F84A-311C-91A82BE3A249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1782764" y="1617505"/>
            <a:ext cx="2653803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Introdução</a:t>
            </a:r>
          </a:p>
        </p:txBody>
      </p:sp>
      <p:sp>
        <p:nvSpPr>
          <p:cNvPr id="16" name="Retângulo 15">
            <a:hlinkClick r:id="rId23" action="ppaction://hlinksldjump"/>
            <a:extLst>
              <a:ext uri="{FF2B5EF4-FFF2-40B4-BE49-F238E27FC236}">
                <a16:creationId xmlns:a16="http://schemas.microsoft.com/office/drawing/2014/main" id="{4CA9840C-D351-6784-64BE-6C3AE29D47B1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87264" y="1617505"/>
            <a:ext cx="43200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6200" tIns="49530" rIns="7620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pt-BR" sz="2200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1.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BFC7615-881A-41FD-A92F-7DC26F3E56F3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34949" y="129279"/>
            <a:ext cx="9043200" cy="461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2D2D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175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pt-BR" sz="2400" b="1">
                <a:solidFill>
                  <a:srgbClr val="555555">
                    <a:lumMod val="100000"/>
                  </a:srgbClr>
                </a:solidFill>
                <a:latin typeface="Calibri" panose="020F0502020204030204" pitchFamily="34" charset="0"/>
              </a:rPr>
              <a:t>Agenda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6114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267A1FCE-D028-67F9-138D-2D98181F2D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Resumo do Pacote de Trabalho</a:t>
            </a:r>
          </a:p>
          <a:p>
            <a:pPr lvl="1"/>
            <a:r>
              <a:rPr lang="pt-BR" dirty="0"/>
              <a:t>Atividades Principais (conforme EAP)</a:t>
            </a:r>
          </a:p>
          <a:p>
            <a:pPr lvl="1"/>
            <a:r>
              <a:rPr lang="pt-BR" dirty="0"/>
              <a:t>Materiais e Métodos (combinar texto e imagens)</a:t>
            </a:r>
          </a:p>
          <a:p>
            <a:pPr lvl="1"/>
            <a:r>
              <a:rPr lang="pt-BR" dirty="0"/>
              <a:t>Entregáveis</a:t>
            </a:r>
          </a:p>
          <a:p>
            <a:pPr lvl="1"/>
            <a:r>
              <a:rPr lang="pt-BR" dirty="0"/>
              <a:t>Tempo Total do Pacote de Trabalho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B60FA7-FCA3-C6BD-5CB0-9BEBE0C3AB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/>
              <a:t>WP1: </a:t>
            </a:r>
            <a:r>
              <a:rPr lang="pt-BR" b="0" i="1" noProof="0" dirty="0"/>
              <a:t>Título do Pacote de Trabalho 1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860009-D092-50BF-54A8-945A53AD95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225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7BD62-C3E6-24D8-043A-675EDB292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427FE30-8BB6-11C6-1B41-D14B310FC7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/>
              <a:t>Resumo do Pacote de Trabalho</a:t>
            </a:r>
          </a:p>
          <a:p>
            <a:pPr lvl="1"/>
            <a:r>
              <a:rPr lang="pt-BR" dirty="0"/>
              <a:t>Atividades Principais (conforme EAP)</a:t>
            </a:r>
          </a:p>
          <a:p>
            <a:pPr lvl="1"/>
            <a:r>
              <a:rPr lang="pt-BR" dirty="0"/>
              <a:t>Materiais e Métodos (combinar texto e imagens)</a:t>
            </a:r>
          </a:p>
          <a:p>
            <a:pPr lvl="1"/>
            <a:r>
              <a:rPr lang="pt-BR" dirty="0"/>
              <a:t>Entregáveis</a:t>
            </a:r>
          </a:p>
          <a:p>
            <a:pPr lvl="1"/>
            <a:r>
              <a:rPr lang="pt-BR" dirty="0"/>
              <a:t>Tempo Total do Pacote de Trabalho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A8E1AF4-B993-A676-BDDC-5C58FF5C08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t-BR" noProof="0" dirty="0"/>
              <a:t>WP2: </a:t>
            </a:r>
            <a:r>
              <a:rPr lang="pt-BR" b="0" i="1" noProof="0" dirty="0"/>
              <a:t>Título do Pacote de Trabalho 2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0FAAF82-5F8D-2412-4E3A-2C16A6F001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716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327f3786-879f-4baf-90a8-cc54b7612fd6"/>
  <p:tag name="EE4P_AGENDAWIZARD" val="&lt;ee4p&gt;&lt;layouts&gt;&lt;layout name=&quot;ITA&quot; id=&quot;257_2&quot;&gt;&lt;standard&gt;&lt;textframe horizontalAnchor=&quot;1&quot; marginBottom=&quot;3.9&quot; marginLeft=&quot;0&quot; marginRight=&quot;0&quot; marginTop=&quot;3.9&quot; orientation=&quot;1&quot; verticalAnchor=&quot;3&quot; /&gt;&lt;font name=&quot;Calibri&quot; bold=&quot;0&quot; italic=&quot;0&quot; color=&quot;#555555&quot; /&gt;&lt;paragraphformat firstLineIndent=&quot;0&quot; leftIndent=&quot;0&quot; rightIndent=&quot;0&quot; lineRuleBefore=&quot;&quot; lineRuleWithin=&quot;&quot; lineRuleAfter=&quot;&quot; spaceBefore=&quot;&quot; spaceWithin=&quot;&quot; spaceAfter=&quot;&quot; /&gt;&lt;fill visible=&quot;0&quot; /&gt;&lt;line visible=&quot;0&quot; /&gt;&lt;bulletformat visible=&quot;0&quot; /&gt;&lt;/standard&gt;&lt;agenda name=&quot;New Agenda&quot; title=&quot;Agenda&quot; subtitle=&quot;&quot; sizingModeId=&quot;2&quot; fontSize=&quot;22&quot; fontSizeAuto=&quot;1&quot; startTime=&quot;540&quot; timeFormatId=&quot;1&quot; startItemNo=&quot;1&quot; createSingleAgendaSlide=&quot;1&quot; createSeparatingSlides=&quot;1&quot; createBackupSlide=&quot;1&quot; /&gt;&lt;columns&gt;&lt;column field=&quot;itemno&quot; label=&quot;No.&quot; checked=&quot;1&quot; leftSpacing=&quot;0&quot; rightSpacing=&quot;0&quot; dock=&quot;1&quot; fixedWidth=&quot;34.01575&quot; /&gt;&lt;column field=&quot;topic&quot; label=&quot;Topic&quot; leftSpacing=&quot;5&quot; rightDistribute=&quot;1&quot; dock=&quot;1&quot; /&gt;&lt;column field=&quot;responsible&quot; label=&quot;Responsible&quot; visible=&quot;1&quot; checked=&quot;1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position left=&quot;101.3594&quot; top=&quot;127.3626&quot; width=&quot;637.0775&quot; height=&quot;319.6261&quot; /&gt;&lt;title&gt;&lt;position left=&quot;26.37394&quot; top=&quot;10.17945&quot; width=&quot;712.063&quot; height=&quot;36.33401&quot; /&gt;&lt;font name=&quot;Calibri&quot; size=&quot;24&quot; color=&quot;#555555&quot; bold=&quot;1&quot; /&gt;&lt;textframe marginBottom=&quot;0&quot; marginTop=&quot;0&quot; marginLeft=&quot;0.25&quot; /&gt;&lt;paragraphformat alignment=&quot;1&quot; /&gt;&lt;/title&gt;&lt;settings allowedSizingModeIds=&quot;1|2&quot; allowedFontSizes=&quot;8|9|10.5|11|12|14|16|18&quot; allowedTimeFormatIds=&quot;1|2|3&quot; slideLayout=&quot;11&quot; customLayoutName=&quot;Título e conteúdo&quot; customLayoutIndex=&quot;&quot; showBreak=&quot;1&quot; singleAgendaSlideSelected=&quot;0&quot; backupSlideTitle=&quot;Backup: %agendaName%&quot; topMargin=&quot;0&quot; leftMargin=&quot;0&quot; allowedLevels=&quot;4&quot; itemNoFormats=&quot;{1}.¦{1}.{2}¦{3:alphaLC}¦{3:alphaLC}.{4:alphaLC}&quot; /&gt;&lt;!-- Agenda item formats --&gt;&lt;cases&gt;&lt;case level=&quot;1&quot; selected=&quot;0&quot; break=&quot;0&quot; topMinSpacing=&quot;5&quot; topMaxSpacing=&quot;5&quot; bottomMinSpacing=&quot;3&quot; bottomMaxSpacing=&quot;6.5&quot;&gt;&lt;element type=&quot;autoshape&quot; autoShapeType=&quot;5&quot; value=&quot;&quot;&gt;&lt;position left=&quot;(level-1)*(itemSingleHeight+topicLeftSpacing)&quot; top=&quot;0&quot; width=&quot;765.3543-(level-1)*(itemSingleHeight+topicLeftSpacing)*scale*fontScale&quot; height=&quot;itemHeight&quot; /&gt;&lt;fill foreColor=&quot;#d2d2d2&quot; backColor=&quot;#e6e6e6&quot; visible=&quot;1&quot; gradientStyle=&quot;2&quot; gradientVariant=&quot;1&quot; /&gt;&lt;/element&gt;&lt;element field=&quot;itemno&quot; type=&quot;autoshape&quot; autoShapeType=&quot;1&quot; indent=&quot;(level-1)*(itemSingleHeight+topicLeftSpacing)&quot; indentType=&quot;1&quot;&gt;&lt;textframe marginLeft=&quot;6&quot; marginRight=&quot;6&quot; verticalAnchor=&quot;3&quot; /&gt;&lt;paragraphformat alignment=&quot;2&quot; /&gt;&lt;/element&gt;&lt;element field=&quot;topic&quot; type=&quot;autoshape&quot; autoShapeType=&quot;1&quot; indent=&quot;(level-1)*(itemSingleHeight+topicLeftSpacing)&quot; indentType=&quot;2&quot;&gt;&lt;paragraphformat alignment=&quot;1&quot; /&gt;&lt;textframe marginLeft=&quot;6&quot; /&gt;&lt;/element&gt;&lt;element field=&quot;responsible&quot; type=&quot;autoshape&quot; autoShapeType=&quot;1&quot; indent=&quot;(level-1)*(itemSingleHeight+topicLeftSpacing)&quot; indentType=&quot;1&quot;&gt;&lt;paragraphformat alignment=&quot;1&quot; /&gt;&lt;/element&gt;&lt;element field=&quot;freecolumn&quot; type=&quot;autoshape&quot; autoShapeType=&quot;1&quot; indent=&quot;(level-1)*(itemSingleHeight+topicLeftSpacing)&quot; indent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3&quot; /&gt;&lt;/element&gt;&lt;/case&gt;&lt;case level=&quot;1&quot; selected=&quot;1&quot; break=&quot;0&quot; topMinSpacing=&quot;5&quot; topMaxSpacing=&quot;5&quot; bottomMinSpacing=&quot;3&quot; bottomMaxSpacing=&quot;6.5&quot;&gt;&lt;element type=&quot;autoshape&quot; autoShapeType=&quot;5&quot; value=&quot;&quot;&gt;&lt;position left=&quot;(level-1)*(itemSingleHeight+topicLeftSpacing)&quot; top=&quot;0&quot; width=&quot;765.3543-(level-1)*(itemSingleHeight+topicLeftSpacing)*scale*fontScale&quot; height=&quot;itemHeight&quot; /&gt;&lt;fill foreColor=&quot;#555555&quot; visible=&quot;1&quot; /&gt;&lt;/element&gt;&lt;element field=&quot;itemno&quot; type=&quot;autoshape&quot; autoShapeType=&quot;1&quot; indent=&quot;(level-1)*(itemSingleHeight+topicLeftSpacing)&quot; indentType=&quot;1&quot;&gt;&lt;textframe marginLeft=&quot;6&quot; marginRight=&quot;6&quot; verticalAnchor=&quot;3&quot; /&gt;&lt;paragraphformat alignment=&quot;2&quot; /&gt;&lt;font color=&quot;#ffffff&quot; /&gt;&lt;/element&gt;&lt;element field=&quot;topic&quot; type=&quot;autoshape&quot; autoShapeType=&quot;1&quot; indent=&quot;(level-1)*(itemSingleHeight+topicLeftSpacing)&quot; indentType=&quot;2&quot;&gt;&lt;paragraphformat alignment=&quot;1&quot; /&gt;&lt;font color=&quot;#ffffff&quot; /&gt;&lt;textframe marginLeft=&quot;6&quot; /&gt;&lt;/element&gt;&lt;element field=&quot;responsible&quot; type=&quot;autoshape&quot; autoShapeType=&quot;1&quot; indent=&quot;(level-1)*(itemSingleHeight+topicLeftSpacing)&quot; indentType=&quot;1&quot;&gt;&lt;paragraphformat alignment=&quot;1&quot; /&gt;&lt;font color=&quot;#ffffff&quot; /&gt;&lt;/element&gt;&lt;element field=&quot;freecolumn&quot; type=&quot;autoshape&quot; autoShapeType=&quot;1&quot; indent=&quot;(level-1)*(itemSingleHeight+topicLeftSpacing)&quot; indentType=&quot;1&quot;&gt;&lt;paragraphformat alignment=&quot;1&quot; /&gt;&lt;font color=&quot;#ffffff&quot; /&gt;&lt;/element&gt;&lt;element field=&quot;timeslot&quot; type=&quot;autoshape&quot; autoShapeType=&quot;1&quot;&gt;&lt;paragraphformat alignment=&quot;1&quot; /&gt;&lt;font color=&quot;#ffffff&quot; /&gt;&lt;/element&gt;&lt;element field=&quot;pageno&quot; type=&quot;autoshape&quot; autoShapeType=&quot;1&quot;&gt;&lt;paragraphformat alignment=&quot;3&quot; /&gt;&lt;font color=&quot;#ffffff&quot; /&gt;&lt;/element&gt;&lt;/case&gt;&lt;case level=&quot;1&quot; selected=&quot;0&quot; break=&quot;1&quot; topMinSpacing=&quot;5&quot; topMaxSpacing=&quot;5&quot; bottomMinSpacing=&quot;3&quot; bottomMaxSpacing=&quot;6.5&quot;&gt;&lt;element type=&quot;autoshape&quot; autoShapeType=&quot;5&quot; value=&quot;&quot;&gt;&lt;position left=&quot;(level-1)*(itemSingleHeight+topicLeftSpacing)&quot; top=&quot;0&quot; width=&quot;765.3543-(level-1)*(itemSingleHeight+topicLeftSpacing)*scale*fontScale&quot; height=&quot;itemHeight&quot; /&gt;&lt;fill foreColor=&quot;#d2d2d2&quot; backColor=&quot;#e6e6e6&quot; visible=&quot;1&quot; gradientStyle=&quot;2&quot; gradientVariant=&quot;1&quot; /&gt;&lt;/element&gt;&lt;element field=&quot;topic&quot; type=&quot;autoshape&quot; autoShapeType=&quot;1&quot; indent=&quot;(level-1)*(itemSingleHeight+topicLeftSpacing)&quot; indentType=&quot;2&quot;&gt;&lt;paragraphformat alignment=&quot;1&quot; /&gt;&lt;textframe marginLeft=&quot;6&quot; /&gt;&lt;font italic=&quot;1&quot; /&gt;&lt;/element&gt;&lt;element field=&quot;responsible&quot; type=&quot;autoshape&quot; autoShapeType=&quot;1&quot; indent=&quot;(level-1)*(itemSingleHeight+topicLeftSpacing)&quot; indentType=&quot;1&quot;&gt;&lt;paragraphformat alignment=&quot;1&quot; /&gt;&lt;font italic=&quot;1&quot; /&gt;&lt;/element&gt;&lt;element field=&quot;freecolumn&quot; type=&quot;autoshape&quot; autoShapeType=&quot;1&quot; indent=&quot;(level-1)*(itemSingleHeight+topicLeftSpacing)&quot; indentType=&quot;1&quot;&gt;&lt;paragraphformat alignment=&quot;1&quot; /&gt;&lt;font italic=&quot;1&quot; /&gt;&lt;/element&gt;&lt;element field=&quot;timeslot&quot; type=&quot;autoshape&quot; autoShapeType=&quot;1&quot;&gt;&lt;paragraphformat alignment=&quot;1&quot; /&gt;&lt;font italic=&quot;1&quot; /&gt;&lt;/element&gt;&lt;element field=&quot;pageno&quot; type=&quot;autoshape&quot; autoShapeType=&quot;1&quot;&gt;&lt;paragraphformat alignment=&quot;3&quot; /&gt;&lt;font italic=&quot;1&quot; /&gt;&lt;/element&gt;&lt;/case&gt;&lt;case level=&quot;1&quot; selected=&quot;1&quot; break=&quot;1&quot; topMinSpacing=&quot;5&quot; topMaxSpacing=&quot;5&quot; bottomMinSpacing=&quot;3&quot; bottomMaxSpacing=&quot;6.5&quot;&gt;&lt;element type=&quot;autoshape&quot; autoShapeType=&quot;5&quot; value=&quot;&quot;&gt;&lt;position left=&quot;(level-1)*(itemSingleHeight+topicLeftSpacing)&quot; top=&quot;0&quot; width=&quot;765.3543-(level-1)*(itemSingleHeight+topicLeftSpacing)*scale*fontScale&quot; height=&quot;itemHeight&quot; /&gt;&lt;fill foreColor=&quot;#555555&quot; visible=&quot;1&quot; /&gt;&lt;/element&gt;&lt;element field=&quot;topic&quot; type=&quot;autoshape&quot; autoShapeType=&quot;1&quot; indent=&quot;(level-1)*(itemSingleHeight+topicLeftSpacing)&quot; indentType=&quot;2&quot;&gt;&lt;paragraphformat alignment=&quot;1&quot; /&gt;&lt;font color=&quot;#ffffff&quot; italic=&quot;1&quot; /&gt;&lt;textframe marginLeft=&quot;6&quot; /&gt;&lt;/element&gt;&lt;element field=&quot;responsible&quot; type=&quot;autoshape&quot; autoShapeType=&quot;1&quot; indent=&quot;(level-1)*(itemSingleHeight+topicLeftSpacing)&quot; indentType=&quot;1&quot;&gt;&lt;paragraphformat alignment=&quot;1&quot; /&gt;&lt;font color=&quot;#ffffff&quot; italic=&quot;1&quot; /&gt;&lt;/element&gt;&lt;element field=&quot;freecolumn&quot; type=&quot;autoshape&quot; autoShapeType=&quot;1&quot; indent=&quot;(level-1)*(itemSingleHeight+topicLeftSpacing)&quot; indentType=&quot;1&quot;&gt;&lt;paragraphformat alignment=&quot;1&quot; /&gt;&lt;font color=&quot;#ffffff&quot; italic=&quot;1&quot; /&gt;&lt;/element&gt;&lt;element field=&quot;timeslot&quot; type=&quot;autoshape&quot; autoShapeType=&quot;1&quot;&gt;&lt;paragraphformat alignment=&quot;1&quot; /&gt;&lt;font color=&quot;#ffffff&quot; italic=&quot;1&quot; /&gt;&lt;/element&gt;&lt;element field=&quot;pageno&quot; type=&quot;autoshape&quot; autoShapeType=&quot;1&quot;&gt;&lt;paragraphformat alignment=&quot;3&quot; /&gt;&lt;font color=&quot;#ffffff&quot; italic=&quot;1&quot; /&gt;&lt;/element&gt;&lt;/case&gt;&lt;/cases&gt;&lt;!-- Elements on slide independent of items --&gt;&lt;elements&gt;&lt;!--&#10;        &lt;element type=&quot;textbox&quot; zOrder=&quot;1&quot; value=&quot;test&quot;&gt;&#10;          &lt;position left=&quot;0&quot; top=&quot;0&quot; width=&quot;30&quot; height=&quot;30&quot;/&gt;&#10;        &lt;/element&gt;&#10;      --&gt;&lt;/elements&gt;&lt;/layout&gt;&lt;/layouts&gt;&lt;contents&gt;&lt;agenda name=&quot;New Agenda&quot; title=&quot;Agenda&quot; subtitle=&quot;&quot; sizingModeId=&quot;2&quot; fontSize=&quot;22&quot; fontSizeAuto=&quot;1&quot; startTime=&quot;540&quot; timeFormatId=&quot;1&quot; startItemNo=&quot;1&quot; createSingleAgendaSlide=&quot;0&quot; createSeparatingSlides=&quot;1&quot; createBackupSlide=&quot;0&quot; layoutId=&quot;257_2&quot; createSections=&quot;0&quot; singleSlideId=&quot;&quot; backupSlideId=&quot;&quot;&gt;&lt;columns&gt;&lt;column field=&quot;itemno&quot; label=&quot;No.&quot; checked=&quot;1&quot; leftSpacing=&quot;0&quot; rightSpacing=&quot;0&quot; dock=&quot;1&quot; fixedWidth=&quot;34.01575&quot; /&gt;&lt;column field=&quot;topic&quot; label=&quot;Topic&quot; leftSpacing=&quot;5&quot; rightDistribute=&quot;1&quot; dock=&quot;1&quot; rightSpacing=&quot;389.1009&quot; /&gt;&lt;column field=&quot;responsible&quot; label=&quot;Responsible&quot; visible=&quot;1&quot; checked=&quot;0&quot; leftSpacing=&quot;10&quot; rightDistribute=&quot;1&quot; dock=&quot;1&quot; rightSpacing=&quot;134.4347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0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items&gt;&lt;item duration=&quot;30&quot; id=&quot;59ae897c-ac49-45e4-b843-cbb28cdc4f1f&quot; parentId=&quot;&quot; level=&quot;1&quot; generateAgendaSlide=&quot;1&quot; showAgendaItem=&quot;1&quot; isBreak=&quot;0&quot; topic=&quot;Introdução&quot; agendaSlideId=&quot;9e5ebc55-4caf-49c5-8ef4-281112a17872&quot; /&gt;&lt;item duration=&quot;30&quot; id=&quot;53e66560-0041-4c55-8421-69fc4ace9ffb&quot; parentId=&quot;&quot; level=&quot;1&quot; generateAgendaSlide=&quot;1&quot; showAgendaItem=&quot;1&quot; isBreak=&quot;0&quot; topic=&quot;Objetivo e Abordagem&quot; agendaSlideId=&quot;e860bd36-1d2e-4c1e-9de1-91b22a5ea921&quot; /&gt;&lt;item duration=&quot;30&quot; id=&quot;d300d820-95ea-4e2d-8c66-6edf2a179657&quot; parentId=&quot;&quot; level=&quot;1&quot; generateAgendaSlide=&quot;1&quot; showAgendaItem=&quot;1&quot; isBreak=&quot;0&quot; topic=&quot;Escopo de Trabalho&quot; agendaSlideId=&quot;5c9766c1-3d96-42e8-9d8c-9cfd52ccb564&quot; /&gt;&lt;item duration=&quot;30&quot; id=&quot;e8f1d7f3-aa98-4e62-9ee0-bbbee71c6cd8&quot; parentId=&quot;&quot; level=&quot;1&quot; generateAgendaSlide=&quot;1&quot; showAgendaItem=&quot;1&quot; isBreak=&quot;0&quot; topic=&quot;Planejamento&quot; agendaSlideId=&quot;9f3a14a3-4ee6-4111-82fc-8f1f7c917440&quot; /&gt;&lt;item duration=&quot;30&quot; id=&quot;9633cef7-0043-4e51-935e-63b60bd9ebe2&quot; parentId=&quot;&quot; level=&quot;1&quot; generateAgendaSlide=&quot;1&quot; showAgendaItem=&quot;1&quot; isBreak=&quot;0&quot; topic=&quot;Próximos Passos&quot; agendaSlideId=&quot;abe882fc-8bc6-4ef7-a9e8-6d50d949b571&quot; /&gt;&lt;/items&gt;&lt;/agenda&gt;&lt;/contents&gt;&lt;/ee4p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Topic"/>
  <p:tag name="EE4P_AGENDAWIZARD_CONTENT" val="/Escopo de Trabalho"/>
  <p:tag name="EE4P_AGENDAWIZARD_PROPERTIES" val="140.3751/219.4306/208.9609/34.5340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ItemNo"/>
  <p:tag name="EE4P_AGENDAWIZARD_CONTENT" val="/3."/>
  <p:tag name="EE4P_AGENDAWIZARD_PROPERTIES" val="101.3594/219.4306/34.01575/34.5340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Elemen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Topic"/>
  <p:tag name="EE4P_AGENDAWIZARD_CONTENT" val="/Objetivo e Abordagem"/>
  <p:tag name="EE4P_AGENDAWIZARD_PROPERTIES" val="140.3751/173.3966/208.9609/34.5340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ItemNo"/>
  <p:tag name="EE4P_AGENDAWIZARD_CONTENT" val="/2."/>
  <p:tag name="EE4P_AGENDAWIZARD_PROPERTIES" val="101.3594/173.3966/34.01575/34.5340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Element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Topic"/>
  <p:tag name="EE4P_AGENDAWIZARD_CONTENT" val="/Introdução"/>
  <p:tag name="EE4P_AGENDAWIZARD_PROPERTIES" val="140.3751/127.3626/208.9609/34.5340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ItemNo"/>
  <p:tag name="EE4P_AGENDAWIZARD_CONTENT" val="/1."/>
  <p:tag name="EE4P_AGENDAWIZARD_PROPERTIES" val="101.3594/127.3626/34.01575/34.5340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e860bd36-1d2e-4c1e-9de1-91b22a5ea92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9e5ebc55-4caf-49c5-8ef4-281112a1787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Element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Topic"/>
  <p:tag name="EE4P_AGENDAWIZARD_CONTENT" val="/Próximos Passos"/>
  <p:tag name="EE4P_AGENDAWIZARD_PROPERTIES" val="140.3751/311.4987/208.9609/34.5340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ItemNo"/>
  <p:tag name="EE4P_AGENDAWIZARD_CONTENT" val="/5."/>
  <p:tag name="EE4P_AGENDAWIZARD_PROPERTIES" val="101.3594/311.4987/34.01575/34.5340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Element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Topic"/>
  <p:tag name="EE4P_AGENDAWIZARD_CONTENT" val="/Planejamento"/>
  <p:tag name="EE4P_AGENDAWIZARD_PROPERTIES" val="140.3751/265.4647/208.9609/34.5340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ItemNo"/>
  <p:tag name="EE4P_AGENDAWIZARD_CONTENT" val="/4."/>
  <p:tag name="EE4P_AGENDAWIZARD_PROPERTIES" val="101.3594/265.4647/34.01575/34.5340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Element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Topic"/>
  <p:tag name="EE4P_AGENDAWIZARD_CONTENT" val="/Escopo de Trabalho"/>
  <p:tag name="EE4P_AGENDAWIZARD_PROPERTIES" val="140.3751/219.4306/208.9609/34.5340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ItemNo"/>
  <p:tag name="EE4P_AGENDAWIZARD_CONTENT" val="/3."/>
  <p:tag name="EE4P_AGENDAWIZARD_PROPERTIES" val="101.3594/219.4306/34.01575/34.5340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Elemen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Element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Topic"/>
  <p:tag name="EE4P_AGENDAWIZARD_CONTENT" val="/Objetivo e Abordagem"/>
  <p:tag name="EE4P_AGENDAWIZARD_PROPERTIES" val="140.3751/173.3966/208.9609/34.5340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ItemNo"/>
  <p:tag name="EE4P_AGENDAWIZARD_CONTENT" val="/2."/>
  <p:tag name="EE4P_AGENDAWIZARD_PROPERTIES" val="101.3594/173.3966/34.01575/34.5340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Element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Topic"/>
  <p:tag name="EE4P_AGENDAWIZARD_CONTENT" val="/Introdução"/>
  <p:tag name="EE4P_AGENDAWIZARD_PROPERTIES" val="140.3751/127.3626/208.9609/34.5340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ItemNo"/>
  <p:tag name="EE4P_AGENDAWIZARD_CONTENT" val="/1."/>
  <p:tag name="EE4P_AGENDAWIZARD_PROPERTIES" val="101.3594/127.3626/34.01575/34.5340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5c9766c1-3d96-42e8-9d8c-9cfd52ccb56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Element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Topic"/>
  <p:tag name="EE4P_AGENDAWIZARD_CONTENT" val="/Próximos Passos"/>
  <p:tag name="EE4P_AGENDAWIZARD_PROPERTIES" val="140.3751/311.4987/208.9609/34.5340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ItemNo"/>
  <p:tag name="EE4P_AGENDAWIZARD_CONTENT" val="/5."/>
  <p:tag name="EE4P_AGENDAWIZARD_PROPERTIES" val="101.3594/311.4987/34.01575/34.5340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Topic"/>
  <p:tag name="EE4P_AGENDAWIZARD_CONTENT" val="/Próximos Passos"/>
  <p:tag name="EE4P_AGENDAWIZARD_PROPERTIES" val="140.3751/311.4987/208.9609/34.5340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Element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Topic"/>
  <p:tag name="EE4P_AGENDAWIZARD_CONTENT" val="/Planejamento"/>
  <p:tag name="EE4P_AGENDAWIZARD_PROPERTIES" val="140.3751/265.4647/208.9609/34.5340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ItemNo"/>
  <p:tag name="EE4P_AGENDAWIZARD_CONTENT" val="/4."/>
  <p:tag name="EE4P_AGENDAWIZARD_PROPERTIES" val="101.3594/265.4647/34.01575/34.5340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Element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Topic"/>
  <p:tag name="EE4P_AGENDAWIZARD_CONTENT" val="/Escopo de Trabalho"/>
  <p:tag name="EE4P_AGENDAWIZARD_PROPERTIES" val="140.3751/219.4306/208.9609/34.5340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ItemNo"/>
  <p:tag name="EE4P_AGENDAWIZARD_CONTENT" val="/3."/>
  <p:tag name="EE4P_AGENDAWIZARD_PROPERTIES" val="101.3594/219.4306/34.01575/34.5340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Element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Topic"/>
  <p:tag name="EE4P_AGENDAWIZARD_CONTENT" val="/Objetivo e Abordagem"/>
  <p:tag name="EE4P_AGENDAWIZARD_PROPERTIES" val="140.3751/173.3966/208.9609/34.5340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ItemNo"/>
  <p:tag name="EE4P_AGENDAWIZARD_CONTENT" val="/2."/>
  <p:tag name="EE4P_AGENDAWIZARD_PROPERTIES" val="101.3594/173.3966/34.01575/34.5340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Elemen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ItemNo"/>
  <p:tag name="EE4P_AGENDAWIZARD_CONTENT" val="/5."/>
  <p:tag name="EE4P_AGENDAWIZARD_PROPERTIES" val="101.3594/311.4987/34.01575/34.5340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Topic"/>
  <p:tag name="EE4P_AGENDAWIZARD_CONTENT" val="/Introdução"/>
  <p:tag name="EE4P_AGENDAWIZARD_PROPERTIES" val="140.3751/127.3626/208.9609/34.5340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ItemNo"/>
  <p:tag name="EE4P_AGENDAWIZARD_CONTENT" val="/1."/>
  <p:tag name="EE4P_AGENDAWIZARD_PROPERTIES" val="101.3594/127.3626/34.01575/34.5340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9f3a14a3-4ee6-4111-82fc-8f1f7c91744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Element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Topic"/>
  <p:tag name="EE4P_AGENDAWIZARD_CONTENT" val="/Próximos Passos"/>
  <p:tag name="EE4P_AGENDAWIZARD_PROPERTIES" val="140.3751/311.4987/208.9609/34.5340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ItemNo"/>
  <p:tag name="EE4P_AGENDAWIZARD_CONTENT" val="/5."/>
  <p:tag name="EE4P_AGENDAWIZARD_PROPERTIES" val="101.3594/311.4987/34.01575/34.5340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Element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Topic"/>
  <p:tag name="EE4P_AGENDAWIZARD_CONTENT" val="/Planejamento"/>
  <p:tag name="EE4P_AGENDAWIZARD_PROPERTIES" val="140.3751/265.4647/208.9609/34.5340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ItemNo"/>
  <p:tag name="EE4P_AGENDAWIZARD_CONTENT" val="/4."/>
  <p:tag name="EE4P_AGENDAWIZARD_PROPERTIES" val="101.3594/265.4647/34.01575/34.5340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Elemen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Element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Topic"/>
  <p:tag name="EE4P_AGENDAWIZARD_CONTENT" val="/Escopo de Trabalho"/>
  <p:tag name="EE4P_AGENDAWIZARD_PROPERTIES" val="140.3751/219.4306/208.9609/34.5340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ItemNo"/>
  <p:tag name="EE4P_AGENDAWIZARD_CONTENT" val="/3."/>
  <p:tag name="EE4P_AGENDAWIZARD_PROPERTIES" val="101.3594/219.4306/34.01575/34.5340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Element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Topic"/>
  <p:tag name="EE4P_AGENDAWIZARD_CONTENT" val="/Objetivo e Abordagem"/>
  <p:tag name="EE4P_AGENDAWIZARD_PROPERTIES" val="140.3751/173.3966/208.9609/34.5340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ItemNo"/>
  <p:tag name="EE4P_AGENDAWIZARD_CONTENT" val="/2."/>
  <p:tag name="EE4P_AGENDAWIZARD_PROPERTIES" val="101.3594/173.3966/34.01575/34.5340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Element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Topic"/>
  <p:tag name="EE4P_AGENDAWIZARD_CONTENT" val="/Introdução"/>
  <p:tag name="EE4P_AGENDAWIZARD_PROPERTIES" val="140.3751/127.3626/208.9609/34.5340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ItemNo"/>
  <p:tag name="EE4P_AGENDAWIZARD_CONTENT" val="/1."/>
  <p:tag name="EE4P_AGENDAWIZARD_PROPERTIES" val="101.3594/127.3626/34.01575/34.5340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Topic"/>
  <p:tag name="EE4P_AGENDAWIZARD_CONTENT" val="/Planejamento"/>
  <p:tag name="EE4P_AGENDAWIZARD_PROPERTIES" val="140.3751/265.4647/208.9609/34.5340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abe882fc-8bc6-4ef7-a9e8-6d50d949b57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Element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Topic"/>
  <p:tag name="EE4P_AGENDAWIZARD_CONTENT" val="/Próximos Passos"/>
  <p:tag name="EE4P_AGENDAWIZARD_PROPERTIES" val="140.3751/311.4987/208.9609/34.5340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be882fc-8bc6-4ef7-a9e8-6d50d949b571_ItemNo"/>
  <p:tag name="EE4P_AGENDAWIZARD_CONTENT" val="/5."/>
  <p:tag name="EE4P_AGENDAWIZARD_PROPERTIES" val="101.3594/311.4987/34.01575/34.5340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Element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Topic"/>
  <p:tag name="EE4P_AGENDAWIZARD_CONTENT" val="/Planejamento"/>
  <p:tag name="EE4P_AGENDAWIZARD_PROPERTIES" val="140.3751/265.4647/208.9609/34.5340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ItemNo"/>
  <p:tag name="EE4P_AGENDAWIZARD_CONTENT" val="/4."/>
  <p:tag name="EE4P_AGENDAWIZARD_PROPERTIES" val="101.3594/265.4647/34.01575/34.5340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Element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Topic"/>
  <p:tag name="EE4P_AGENDAWIZARD_CONTENT" val="/Escopo de Trabalho"/>
  <p:tag name="EE4P_AGENDAWIZARD_PROPERTIES" val="140.3751/219.4306/208.9609/34.5340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ItemNo"/>
  <p:tag name="EE4P_AGENDAWIZARD_CONTENT" val="/3."/>
  <p:tag name="EE4P_AGENDAWIZARD_PROPERTIES" val="101.3594/219.4306/34.01575/34.5340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f3a14a3-4ee6-4111-82fc-8f1f7c917440_ItemNo"/>
  <p:tag name="EE4P_AGENDAWIZARD_CONTENT" val="/4."/>
  <p:tag name="EE4P_AGENDAWIZARD_PROPERTIES" val="101.3594/265.4647/34.01575/34.5340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Element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Topic"/>
  <p:tag name="EE4P_AGENDAWIZARD_CONTENT" val="/Objetivo e Abordagem"/>
  <p:tag name="EE4P_AGENDAWIZARD_PROPERTIES" val="140.3751/173.3966/208.9609/34.5340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e860bd36-1d2e-4c1e-9de1-91b22a5ea921_ItemNo"/>
  <p:tag name="EE4P_AGENDAWIZARD_CONTENT" val="/2."/>
  <p:tag name="EE4P_AGENDAWIZARD_PROPERTIES" val="101.3594/173.3966/34.01575/34.5340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Element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Topic"/>
  <p:tag name="EE4P_AGENDAWIZARD_CONTENT" val="/Introdução"/>
  <p:tag name="EE4P_AGENDAWIZARD_PROPERTIES" val="140.3751/127.3626/208.9609/34.5340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9e5ebc55-4caf-49c5-8ef4-281112a17872_ItemNo"/>
  <p:tag name="EE4P_AGENDAWIZARD_CONTENT" val="/1."/>
  <p:tag name="EE4P_AGENDAWIZARD_PROPERTIES" val="101.3594/127.3626/34.01575/34.5340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c9766c1-3d96-42e8-9d8c-9cfd52ccb564_Element"/>
</p:tagLst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30000">
              <a:srgbClr val="D2D2D2"/>
            </a:gs>
            <a:gs pos="100000">
              <a:srgbClr val="E6E6E6"/>
            </a:gs>
          </a:gsLst>
          <a:lin ang="0" scaled="0"/>
        </a:gra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200" dirty="0">
            <a:solidFill>
              <a:srgbClr val="555555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10373</TotalTime>
  <Words>1329</Words>
  <Application>Microsoft Office PowerPoint</Application>
  <PresentationFormat>Personalizar</PresentationFormat>
  <Paragraphs>265</Paragraphs>
  <Slides>24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Metzger</dc:creator>
  <cp:lastModifiedBy>Lucas Severo</cp:lastModifiedBy>
  <cp:revision>532</cp:revision>
  <dcterms:created xsi:type="dcterms:W3CDTF">2016-06-01T16:47:12Z</dcterms:created>
  <dcterms:modified xsi:type="dcterms:W3CDTF">2026-08-06T21:22:39Z</dcterms:modified>
</cp:coreProperties>
</file>